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3.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2.xml" ContentType="application/vnd.openxmlformats-officedocument.drawingml.diagramStyle+xml"/>
  <Override PartName="/ppt/diagrams/colors3.xml" ContentType="application/vnd.openxmlformats-officedocument.drawingml.diagramColors+xml"/>
  <Override PartName="/ppt/diagrams/colors1.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quickStyle5.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3.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7.xml" ContentType="application/vnd.ms-office.drawingml.diagramDrawing+xml"/>
  <Override PartName="/ppt/theme/theme1.xml" ContentType="application/vnd.openxmlformats-officedocument.theme+xml"/>
  <Override PartName="/ppt/diagrams/quickStyle7.xml" ContentType="application/vnd.openxmlformats-officedocument.drawingml.diagramStyle+xml"/>
  <Override PartName="/ppt/diagrams/colors7.xml" ContentType="application/vnd.openxmlformats-officedocument.drawingml.diagramColors+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6.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layout6.xml" ContentType="application/vnd.openxmlformats-officedocument.drawingml.diagramLayout+xml"/>
  <Override PartName="/ppt/diagrams/colors6.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61" r:id="rId2"/>
    <p:sldId id="257" r:id="rId3"/>
    <p:sldId id="274" r:id="rId4"/>
    <p:sldId id="332" r:id="rId5"/>
    <p:sldId id="333" r:id="rId6"/>
    <p:sldId id="279" r:id="rId7"/>
    <p:sldId id="296" r:id="rId8"/>
    <p:sldId id="322" r:id="rId9"/>
    <p:sldId id="297" r:id="rId10"/>
    <p:sldId id="290" r:id="rId11"/>
    <p:sldId id="281" r:id="rId12"/>
    <p:sldId id="282" r:id="rId13"/>
    <p:sldId id="283" r:id="rId14"/>
    <p:sldId id="284" r:id="rId15"/>
    <p:sldId id="285" r:id="rId16"/>
    <p:sldId id="323" r:id="rId17"/>
    <p:sldId id="258" r:id="rId18"/>
    <p:sldId id="286" r:id="rId19"/>
    <p:sldId id="288" r:id="rId20"/>
    <p:sldId id="287" r:id="rId21"/>
    <p:sldId id="289" r:id="rId22"/>
    <p:sldId id="291" r:id="rId23"/>
    <p:sldId id="292" r:id="rId24"/>
    <p:sldId id="293" r:id="rId25"/>
    <p:sldId id="299" r:id="rId26"/>
    <p:sldId id="294" r:id="rId27"/>
    <p:sldId id="295" r:id="rId28"/>
    <p:sldId id="298" r:id="rId29"/>
    <p:sldId id="300" r:id="rId30"/>
    <p:sldId id="301" r:id="rId31"/>
    <p:sldId id="302" r:id="rId32"/>
    <p:sldId id="303" r:id="rId33"/>
    <p:sldId id="304" r:id="rId34"/>
    <p:sldId id="305" r:id="rId35"/>
    <p:sldId id="324" r:id="rId36"/>
    <p:sldId id="307" r:id="rId37"/>
    <p:sldId id="308" r:id="rId38"/>
    <p:sldId id="309" r:id="rId39"/>
    <p:sldId id="268" r:id="rId40"/>
    <p:sldId id="310" r:id="rId41"/>
    <p:sldId id="311" r:id="rId42"/>
    <p:sldId id="312" r:id="rId43"/>
    <p:sldId id="271" r:id="rId44"/>
    <p:sldId id="313" r:id="rId45"/>
    <p:sldId id="314" r:id="rId46"/>
    <p:sldId id="315" r:id="rId47"/>
    <p:sldId id="325" r:id="rId48"/>
    <p:sldId id="275" r:id="rId49"/>
    <p:sldId id="317" r:id="rId50"/>
    <p:sldId id="316" r:id="rId51"/>
    <p:sldId id="318" r:id="rId52"/>
    <p:sldId id="319" r:id="rId53"/>
    <p:sldId id="320" r:id="rId54"/>
    <p:sldId id="321" r:id="rId55"/>
    <p:sldId id="326" r:id="rId56"/>
    <p:sldId id="328" r:id="rId57"/>
    <p:sldId id="329" r:id="rId58"/>
    <p:sldId id="327" r:id="rId59"/>
    <p:sldId id="330" r:id="rId60"/>
    <p:sldId id="331" r:id="rId61"/>
    <p:sldId id="263" r:id="rId62"/>
    <p:sldId id="278"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274" autoAdjust="0"/>
  </p:normalViewPr>
  <p:slideViewPr>
    <p:cSldViewPr snapToGrid="0">
      <p:cViewPr varScale="1">
        <p:scale>
          <a:sx n="63" d="100"/>
          <a:sy n="63" d="100"/>
        </p:scale>
        <p:origin x="14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37D14-87C5-4F22-AD2D-FC6077371316}" type="doc">
      <dgm:prSet loTypeId="urn:microsoft.com/office/officeart/2005/8/layout/hList7" loCatId="process" qsTypeId="urn:microsoft.com/office/officeart/2005/8/quickstyle/simple1" qsCatId="simple" csTypeId="urn:microsoft.com/office/officeart/2005/8/colors/accent1_2" csCatId="accent1" phldr="1"/>
      <dgm:spPr/>
    </dgm:pt>
    <dgm:pt modelId="{4815CE8A-7D47-43A1-BE00-3BE276EAFCF1}">
      <dgm:prSet phldrT="[Metin]" custT="1"/>
      <dgm:spPr/>
      <dgm:t>
        <a:bodyPr/>
        <a:lstStyle/>
        <a:p>
          <a:r>
            <a:rPr lang="tr-TR" sz="2000" b="1" dirty="0" smtClean="0">
              <a:latin typeface="Verdana" panose="020B0604030504040204" pitchFamily="34" charset="0"/>
              <a:ea typeface="Verdana" panose="020B0604030504040204" pitchFamily="34" charset="0"/>
              <a:cs typeface="Verdana" panose="020B0604030504040204" pitchFamily="34" charset="0"/>
            </a:rPr>
            <a:t>YÜKLETEN</a:t>
          </a:r>
          <a:endParaRPr lang="tr-TR" sz="2000" b="1" dirty="0">
            <a:latin typeface="Verdana" panose="020B0604030504040204" pitchFamily="34" charset="0"/>
            <a:ea typeface="Verdana" panose="020B0604030504040204" pitchFamily="34" charset="0"/>
            <a:cs typeface="Verdana" panose="020B0604030504040204" pitchFamily="34" charset="0"/>
          </a:endParaRPr>
        </a:p>
      </dgm:t>
    </dgm:pt>
    <dgm:pt modelId="{FADDDA51-84C1-48FD-9FEE-8D0CB982333D}" type="parTrans" cxnId="{2107DC51-55B5-4953-B801-3D0E45FE83F4}">
      <dgm:prSet/>
      <dgm:spPr/>
      <dgm:t>
        <a:bodyPr/>
        <a:lstStyle/>
        <a:p>
          <a:endParaRPr lang="tr-TR"/>
        </a:p>
      </dgm:t>
    </dgm:pt>
    <dgm:pt modelId="{06589EBA-5B3C-4809-921C-3A7491DB1FC8}" type="sibTrans" cxnId="{2107DC51-55B5-4953-B801-3D0E45FE83F4}">
      <dgm:prSet/>
      <dgm:spPr/>
      <dgm:t>
        <a:bodyPr/>
        <a:lstStyle/>
        <a:p>
          <a:endParaRPr lang="tr-TR"/>
        </a:p>
      </dgm:t>
    </dgm:pt>
    <dgm:pt modelId="{0DF6E9EB-94E2-4369-A16F-2A29ACF8F046}">
      <dgm:prSet phldrT="[Metin]" custT="1"/>
      <dgm:spPr/>
      <dgm:t>
        <a:bodyPr/>
        <a:lstStyle/>
        <a:p>
          <a:r>
            <a:rPr lang="tr-TR" sz="2000" b="1" dirty="0" smtClean="0">
              <a:latin typeface="Verdana" panose="020B0604030504040204" pitchFamily="34" charset="0"/>
              <a:ea typeface="Verdana" panose="020B0604030504040204" pitchFamily="34" charset="0"/>
              <a:cs typeface="Verdana" panose="020B0604030504040204" pitchFamily="34" charset="0"/>
            </a:rPr>
            <a:t>KIYI TESİSİ İŞLETİCİSİ</a:t>
          </a:r>
          <a:endParaRPr lang="tr-TR" sz="2000" b="1" dirty="0">
            <a:latin typeface="Verdana" panose="020B0604030504040204" pitchFamily="34" charset="0"/>
            <a:ea typeface="Verdana" panose="020B0604030504040204" pitchFamily="34" charset="0"/>
            <a:cs typeface="Verdana" panose="020B0604030504040204" pitchFamily="34" charset="0"/>
          </a:endParaRPr>
        </a:p>
      </dgm:t>
    </dgm:pt>
    <dgm:pt modelId="{6CD77829-AC5B-497A-ADDC-D83606C164AC}" type="parTrans" cxnId="{1478EE45-00D8-4D78-B424-57373DC4994E}">
      <dgm:prSet/>
      <dgm:spPr/>
      <dgm:t>
        <a:bodyPr/>
        <a:lstStyle/>
        <a:p>
          <a:endParaRPr lang="tr-TR"/>
        </a:p>
      </dgm:t>
    </dgm:pt>
    <dgm:pt modelId="{8078F0B7-12B3-4A6A-B3DE-09DAC2E7FB8D}" type="sibTrans" cxnId="{1478EE45-00D8-4D78-B424-57373DC4994E}">
      <dgm:prSet/>
      <dgm:spPr/>
      <dgm:t>
        <a:bodyPr/>
        <a:lstStyle/>
        <a:p>
          <a:endParaRPr lang="tr-TR"/>
        </a:p>
      </dgm:t>
    </dgm:pt>
    <dgm:pt modelId="{A7F2FDA7-118E-4BBC-9107-12AF9217D899}">
      <dgm:prSet phldrT="[Metin]" custT="1"/>
      <dgm:spPr/>
      <dgm:t>
        <a:bodyPr/>
        <a:lstStyle/>
        <a:p>
          <a:r>
            <a:rPr lang="tr-TR" sz="2000" b="1" dirty="0" smtClean="0">
              <a:latin typeface="Verdana" panose="020B0604030504040204" pitchFamily="34" charset="0"/>
              <a:ea typeface="Verdana" panose="020B0604030504040204" pitchFamily="34" charset="0"/>
              <a:cs typeface="Verdana" panose="020B0604030504040204" pitchFamily="34" charset="0"/>
            </a:rPr>
            <a:t>TAŞIYAN</a:t>
          </a:r>
          <a:endParaRPr lang="tr-TR" sz="2000" b="1" dirty="0">
            <a:latin typeface="Verdana" panose="020B0604030504040204" pitchFamily="34" charset="0"/>
            <a:ea typeface="Verdana" panose="020B0604030504040204" pitchFamily="34" charset="0"/>
            <a:cs typeface="Verdana" panose="020B0604030504040204" pitchFamily="34" charset="0"/>
          </a:endParaRPr>
        </a:p>
      </dgm:t>
    </dgm:pt>
    <dgm:pt modelId="{E482A610-92E3-47B3-B07D-819E123A1294}" type="parTrans" cxnId="{D88AE1A9-7969-443C-B248-69B8FD2844B8}">
      <dgm:prSet/>
      <dgm:spPr/>
      <dgm:t>
        <a:bodyPr/>
        <a:lstStyle/>
        <a:p>
          <a:endParaRPr lang="tr-TR"/>
        </a:p>
      </dgm:t>
    </dgm:pt>
    <dgm:pt modelId="{23896E3E-93CB-48FA-958A-D128919DB0E1}" type="sibTrans" cxnId="{D88AE1A9-7969-443C-B248-69B8FD2844B8}">
      <dgm:prSet/>
      <dgm:spPr/>
      <dgm:t>
        <a:bodyPr/>
        <a:lstStyle/>
        <a:p>
          <a:endParaRPr lang="tr-TR"/>
        </a:p>
      </dgm:t>
    </dgm:pt>
    <dgm:pt modelId="{31425459-7D93-4BF7-9F79-223B64FC9A19}">
      <dgm:prSet custT="1"/>
      <dgm:spPr/>
      <dgm:t>
        <a:bodyPr/>
        <a:lstStyle/>
        <a:p>
          <a:r>
            <a:rPr lang="tr-TR" sz="1800" b="1" dirty="0" smtClean="0">
              <a:latin typeface="Verdana" panose="020B0604030504040204" pitchFamily="34" charset="0"/>
              <a:ea typeface="Verdana" panose="020B0604030504040204" pitchFamily="34" charset="0"/>
              <a:cs typeface="Verdana" panose="020B0604030504040204" pitchFamily="34" charset="0"/>
            </a:rPr>
            <a:t>HAT OPERATÖRÜ</a:t>
          </a:r>
          <a:endParaRPr lang="tr-TR" sz="1800" b="1" dirty="0">
            <a:latin typeface="Verdana" panose="020B0604030504040204" pitchFamily="34" charset="0"/>
            <a:ea typeface="Verdana" panose="020B0604030504040204" pitchFamily="34" charset="0"/>
            <a:cs typeface="Verdana" panose="020B0604030504040204" pitchFamily="34" charset="0"/>
          </a:endParaRPr>
        </a:p>
      </dgm:t>
    </dgm:pt>
    <dgm:pt modelId="{E5161B55-45A1-464F-907B-6A4AE9475A38}" type="parTrans" cxnId="{B6B145E9-14D1-4E68-9CCC-122C1F257222}">
      <dgm:prSet/>
      <dgm:spPr/>
      <dgm:t>
        <a:bodyPr/>
        <a:lstStyle/>
        <a:p>
          <a:endParaRPr lang="tr-TR"/>
        </a:p>
      </dgm:t>
    </dgm:pt>
    <dgm:pt modelId="{BFEABC95-1FDB-446C-B2D6-DFD6EBF95DB8}" type="sibTrans" cxnId="{B6B145E9-14D1-4E68-9CCC-122C1F257222}">
      <dgm:prSet/>
      <dgm:spPr/>
      <dgm:t>
        <a:bodyPr/>
        <a:lstStyle/>
        <a:p>
          <a:endParaRPr lang="tr-TR"/>
        </a:p>
      </dgm:t>
    </dgm:pt>
    <dgm:pt modelId="{3DB9425C-935B-4107-A70D-AB45E4C31F72}">
      <dgm:prSet custT="1"/>
      <dgm:spPr/>
      <dgm:t>
        <a:bodyPr/>
        <a:lstStyle/>
        <a:p>
          <a:r>
            <a:rPr lang="tr-TR" sz="1800" b="1" dirty="0" smtClean="0">
              <a:latin typeface="Verdana" panose="020B0604030504040204" pitchFamily="34" charset="0"/>
              <a:ea typeface="Verdana" panose="020B0604030504040204" pitchFamily="34" charset="0"/>
              <a:cs typeface="Verdana" panose="020B0604030504040204" pitchFamily="34" charset="0"/>
            </a:rPr>
            <a:t>TARTI         ALETİ OPERATÖRÜ</a:t>
          </a:r>
          <a:endParaRPr lang="tr-TR" sz="1800" b="1" dirty="0">
            <a:latin typeface="Verdana" panose="020B0604030504040204" pitchFamily="34" charset="0"/>
            <a:ea typeface="Verdana" panose="020B0604030504040204" pitchFamily="34" charset="0"/>
            <a:cs typeface="Verdana" panose="020B0604030504040204" pitchFamily="34" charset="0"/>
          </a:endParaRPr>
        </a:p>
      </dgm:t>
    </dgm:pt>
    <dgm:pt modelId="{1A1C4219-69C7-464E-B901-CDD1EFEA8E5C}" type="parTrans" cxnId="{E005EE98-06B3-4E32-9EDC-56F7753BC2A8}">
      <dgm:prSet/>
      <dgm:spPr/>
      <dgm:t>
        <a:bodyPr/>
        <a:lstStyle/>
        <a:p>
          <a:endParaRPr lang="tr-TR"/>
        </a:p>
      </dgm:t>
    </dgm:pt>
    <dgm:pt modelId="{08370054-CEA2-48D9-A2E0-6DD52003EB97}" type="sibTrans" cxnId="{E005EE98-06B3-4E32-9EDC-56F7753BC2A8}">
      <dgm:prSet/>
      <dgm:spPr/>
      <dgm:t>
        <a:bodyPr/>
        <a:lstStyle/>
        <a:p>
          <a:endParaRPr lang="tr-TR"/>
        </a:p>
      </dgm:t>
    </dgm:pt>
    <dgm:pt modelId="{3D766C42-B8B2-48BA-B180-1F414D1FE7A9}">
      <dgm:prSet custT="1"/>
      <dgm:spPr/>
      <dgm:t>
        <a:bodyPr/>
        <a:lstStyle/>
        <a:p>
          <a:r>
            <a:rPr lang="tr-TR" sz="2000" b="1" dirty="0" smtClean="0">
              <a:latin typeface="Verdana" panose="020B0604030504040204" pitchFamily="34" charset="0"/>
              <a:ea typeface="Verdana" panose="020B0604030504040204" pitchFamily="34" charset="0"/>
              <a:cs typeface="Verdana" panose="020B0604030504040204" pitchFamily="34" charset="0"/>
            </a:rPr>
            <a:t>TAŞIMA       İŞLERİ ORGANİZATÖRÜ</a:t>
          </a:r>
          <a:endParaRPr lang="tr-TR" sz="2000" b="1" dirty="0">
            <a:latin typeface="Verdana" panose="020B0604030504040204" pitchFamily="34" charset="0"/>
            <a:ea typeface="Verdana" panose="020B0604030504040204" pitchFamily="34" charset="0"/>
            <a:cs typeface="Verdana" panose="020B0604030504040204" pitchFamily="34" charset="0"/>
          </a:endParaRPr>
        </a:p>
      </dgm:t>
    </dgm:pt>
    <dgm:pt modelId="{F07B9789-BCA6-4DD0-9DCE-E75C0DB2CFE5}" type="parTrans" cxnId="{DEF094A2-6AF0-49AC-85C3-C81679284248}">
      <dgm:prSet/>
      <dgm:spPr/>
      <dgm:t>
        <a:bodyPr/>
        <a:lstStyle/>
        <a:p>
          <a:endParaRPr lang="tr-TR"/>
        </a:p>
      </dgm:t>
    </dgm:pt>
    <dgm:pt modelId="{64A0E5F0-6698-4832-A90B-6B9760195751}" type="sibTrans" cxnId="{DEF094A2-6AF0-49AC-85C3-C81679284248}">
      <dgm:prSet/>
      <dgm:spPr/>
      <dgm:t>
        <a:bodyPr/>
        <a:lstStyle/>
        <a:p>
          <a:endParaRPr lang="tr-TR"/>
        </a:p>
      </dgm:t>
    </dgm:pt>
    <dgm:pt modelId="{5F3332AB-2D72-45DA-A2F1-90E71AD41449}" type="pres">
      <dgm:prSet presAssocID="{63837D14-87C5-4F22-AD2D-FC6077371316}" presName="Name0" presStyleCnt="0">
        <dgm:presLayoutVars>
          <dgm:dir/>
          <dgm:resizeHandles val="exact"/>
        </dgm:presLayoutVars>
      </dgm:prSet>
      <dgm:spPr/>
    </dgm:pt>
    <dgm:pt modelId="{7B80C4F3-9284-4598-9882-E042B9CD730F}" type="pres">
      <dgm:prSet presAssocID="{63837D14-87C5-4F22-AD2D-FC6077371316}" presName="fgShape" presStyleLbl="fgShp" presStyleIdx="0" presStyleCnt="1"/>
      <dgm:spPr/>
    </dgm:pt>
    <dgm:pt modelId="{C345E20D-E681-4D4F-A512-AAAD396EE3CB}" type="pres">
      <dgm:prSet presAssocID="{63837D14-87C5-4F22-AD2D-FC6077371316}" presName="linComp" presStyleCnt="0"/>
      <dgm:spPr/>
    </dgm:pt>
    <dgm:pt modelId="{AD3BF961-13ED-4E20-B909-492A8CF0E936}" type="pres">
      <dgm:prSet presAssocID="{4815CE8A-7D47-43A1-BE00-3BE276EAFCF1}" presName="compNode" presStyleCnt="0"/>
      <dgm:spPr/>
    </dgm:pt>
    <dgm:pt modelId="{D9B34449-6B68-47C3-8840-3869446B6727}" type="pres">
      <dgm:prSet presAssocID="{4815CE8A-7D47-43A1-BE00-3BE276EAFCF1}" presName="bkgdShape" presStyleLbl="node1" presStyleIdx="0" presStyleCnt="6"/>
      <dgm:spPr/>
      <dgm:t>
        <a:bodyPr/>
        <a:lstStyle/>
        <a:p>
          <a:endParaRPr lang="tr-TR"/>
        </a:p>
      </dgm:t>
    </dgm:pt>
    <dgm:pt modelId="{D0648B33-BF64-4171-A830-27BC5F98B5A3}" type="pres">
      <dgm:prSet presAssocID="{4815CE8A-7D47-43A1-BE00-3BE276EAFCF1}" presName="nodeTx" presStyleLbl="node1" presStyleIdx="0" presStyleCnt="6">
        <dgm:presLayoutVars>
          <dgm:bulletEnabled val="1"/>
        </dgm:presLayoutVars>
      </dgm:prSet>
      <dgm:spPr/>
      <dgm:t>
        <a:bodyPr/>
        <a:lstStyle/>
        <a:p>
          <a:endParaRPr lang="tr-TR"/>
        </a:p>
      </dgm:t>
    </dgm:pt>
    <dgm:pt modelId="{FF6C2EBD-6399-46BE-86EF-9EDD534E912D}" type="pres">
      <dgm:prSet presAssocID="{4815CE8A-7D47-43A1-BE00-3BE276EAFCF1}" presName="invisiNode" presStyleLbl="node1" presStyleIdx="0" presStyleCnt="6"/>
      <dgm:spPr/>
    </dgm:pt>
    <dgm:pt modelId="{130E4951-7E79-461E-9F7C-6CA8173C462D}" type="pres">
      <dgm:prSet presAssocID="{4815CE8A-7D47-43A1-BE00-3BE276EAFCF1}" presName="imagNode" presStyleLbl="fgImgPlace1" presStyleIdx="0" presStyleCnt="6" custScaleX="63132" custScaleY="63132"/>
      <dgm:spPr/>
    </dgm:pt>
    <dgm:pt modelId="{A40B3FCD-1B07-4186-9997-9EDE4F69ADA6}" type="pres">
      <dgm:prSet presAssocID="{06589EBA-5B3C-4809-921C-3A7491DB1FC8}" presName="sibTrans" presStyleLbl="sibTrans2D1" presStyleIdx="0" presStyleCnt="0"/>
      <dgm:spPr/>
      <dgm:t>
        <a:bodyPr/>
        <a:lstStyle/>
        <a:p>
          <a:endParaRPr lang="tr-TR"/>
        </a:p>
      </dgm:t>
    </dgm:pt>
    <dgm:pt modelId="{3E228453-23B3-40C8-8648-21865BDAF4AD}" type="pres">
      <dgm:prSet presAssocID="{0DF6E9EB-94E2-4369-A16F-2A29ACF8F046}" presName="compNode" presStyleCnt="0"/>
      <dgm:spPr/>
    </dgm:pt>
    <dgm:pt modelId="{049DF78C-61F9-48B2-BFEF-47FC58FAFD7F}" type="pres">
      <dgm:prSet presAssocID="{0DF6E9EB-94E2-4369-A16F-2A29ACF8F046}" presName="bkgdShape" presStyleLbl="node1" presStyleIdx="1" presStyleCnt="6"/>
      <dgm:spPr/>
      <dgm:t>
        <a:bodyPr/>
        <a:lstStyle/>
        <a:p>
          <a:endParaRPr lang="tr-TR"/>
        </a:p>
      </dgm:t>
    </dgm:pt>
    <dgm:pt modelId="{6E1FF829-43F5-43C2-AA74-80999B843517}" type="pres">
      <dgm:prSet presAssocID="{0DF6E9EB-94E2-4369-A16F-2A29ACF8F046}" presName="nodeTx" presStyleLbl="node1" presStyleIdx="1" presStyleCnt="6">
        <dgm:presLayoutVars>
          <dgm:bulletEnabled val="1"/>
        </dgm:presLayoutVars>
      </dgm:prSet>
      <dgm:spPr/>
      <dgm:t>
        <a:bodyPr/>
        <a:lstStyle/>
        <a:p>
          <a:endParaRPr lang="tr-TR"/>
        </a:p>
      </dgm:t>
    </dgm:pt>
    <dgm:pt modelId="{5085A1FA-65EF-4C6E-A4FA-A5B9A672FCBF}" type="pres">
      <dgm:prSet presAssocID="{0DF6E9EB-94E2-4369-A16F-2A29ACF8F046}" presName="invisiNode" presStyleLbl="node1" presStyleIdx="1" presStyleCnt="6"/>
      <dgm:spPr/>
    </dgm:pt>
    <dgm:pt modelId="{318BE857-DCC5-43C0-A6F0-B7C2C4ED96BB}" type="pres">
      <dgm:prSet presAssocID="{0DF6E9EB-94E2-4369-A16F-2A29ACF8F046}" presName="imagNode" presStyleLbl="fgImgPlace1" presStyleIdx="1" presStyleCnt="6" custScaleX="63132" custScaleY="63132"/>
      <dgm:spPr/>
    </dgm:pt>
    <dgm:pt modelId="{9A27D5A4-4892-4743-BA92-A0DF2FE2E9E8}" type="pres">
      <dgm:prSet presAssocID="{8078F0B7-12B3-4A6A-B3DE-09DAC2E7FB8D}" presName="sibTrans" presStyleLbl="sibTrans2D1" presStyleIdx="0" presStyleCnt="0"/>
      <dgm:spPr/>
      <dgm:t>
        <a:bodyPr/>
        <a:lstStyle/>
        <a:p>
          <a:endParaRPr lang="tr-TR"/>
        </a:p>
      </dgm:t>
    </dgm:pt>
    <dgm:pt modelId="{8943364E-8831-4735-80E9-8B75055374D4}" type="pres">
      <dgm:prSet presAssocID="{A7F2FDA7-118E-4BBC-9107-12AF9217D899}" presName="compNode" presStyleCnt="0"/>
      <dgm:spPr/>
    </dgm:pt>
    <dgm:pt modelId="{FC987F31-9B7F-4E92-8E2F-468423081BC5}" type="pres">
      <dgm:prSet presAssocID="{A7F2FDA7-118E-4BBC-9107-12AF9217D899}" presName="bkgdShape" presStyleLbl="node1" presStyleIdx="2" presStyleCnt="6"/>
      <dgm:spPr/>
      <dgm:t>
        <a:bodyPr/>
        <a:lstStyle/>
        <a:p>
          <a:endParaRPr lang="tr-TR"/>
        </a:p>
      </dgm:t>
    </dgm:pt>
    <dgm:pt modelId="{F089ABE5-8E46-4F94-9D94-2FC7A3DE77C9}" type="pres">
      <dgm:prSet presAssocID="{A7F2FDA7-118E-4BBC-9107-12AF9217D899}" presName="nodeTx" presStyleLbl="node1" presStyleIdx="2" presStyleCnt="6">
        <dgm:presLayoutVars>
          <dgm:bulletEnabled val="1"/>
        </dgm:presLayoutVars>
      </dgm:prSet>
      <dgm:spPr/>
      <dgm:t>
        <a:bodyPr/>
        <a:lstStyle/>
        <a:p>
          <a:endParaRPr lang="tr-TR"/>
        </a:p>
      </dgm:t>
    </dgm:pt>
    <dgm:pt modelId="{C54E24A7-0A2F-44B1-99C2-9D00C281E202}" type="pres">
      <dgm:prSet presAssocID="{A7F2FDA7-118E-4BBC-9107-12AF9217D899}" presName="invisiNode" presStyleLbl="node1" presStyleIdx="2" presStyleCnt="6"/>
      <dgm:spPr/>
    </dgm:pt>
    <dgm:pt modelId="{72D37F73-888B-4A02-9F69-5C2AE516F3C7}" type="pres">
      <dgm:prSet presAssocID="{A7F2FDA7-118E-4BBC-9107-12AF9217D899}" presName="imagNode" presStyleLbl="fgImgPlace1" presStyleIdx="2" presStyleCnt="6" custScaleX="63132" custScaleY="63132"/>
      <dgm:spPr/>
    </dgm:pt>
    <dgm:pt modelId="{57BE68D5-4AAE-47C0-985E-C68452B6B27E}" type="pres">
      <dgm:prSet presAssocID="{23896E3E-93CB-48FA-958A-D128919DB0E1}" presName="sibTrans" presStyleLbl="sibTrans2D1" presStyleIdx="0" presStyleCnt="0"/>
      <dgm:spPr/>
      <dgm:t>
        <a:bodyPr/>
        <a:lstStyle/>
        <a:p>
          <a:endParaRPr lang="tr-TR"/>
        </a:p>
      </dgm:t>
    </dgm:pt>
    <dgm:pt modelId="{7A63D4C5-3EC7-43B7-96EC-51B81DBCD872}" type="pres">
      <dgm:prSet presAssocID="{31425459-7D93-4BF7-9F79-223B64FC9A19}" presName="compNode" presStyleCnt="0"/>
      <dgm:spPr/>
    </dgm:pt>
    <dgm:pt modelId="{071C4F34-381D-47BF-9872-D05D02E7A448}" type="pres">
      <dgm:prSet presAssocID="{31425459-7D93-4BF7-9F79-223B64FC9A19}" presName="bkgdShape" presStyleLbl="node1" presStyleIdx="3" presStyleCnt="6"/>
      <dgm:spPr/>
      <dgm:t>
        <a:bodyPr/>
        <a:lstStyle/>
        <a:p>
          <a:endParaRPr lang="tr-TR"/>
        </a:p>
      </dgm:t>
    </dgm:pt>
    <dgm:pt modelId="{27DF943F-810E-476E-9CF9-133BEE35C1EE}" type="pres">
      <dgm:prSet presAssocID="{31425459-7D93-4BF7-9F79-223B64FC9A19}" presName="nodeTx" presStyleLbl="node1" presStyleIdx="3" presStyleCnt="6">
        <dgm:presLayoutVars>
          <dgm:bulletEnabled val="1"/>
        </dgm:presLayoutVars>
      </dgm:prSet>
      <dgm:spPr/>
      <dgm:t>
        <a:bodyPr/>
        <a:lstStyle/>
        <a:p>
          <a:endParaRPr lang="tr-TR"/>
        </a:p>
      </dgm:t>
    </dgm:pt>
    <dgm:pt modelId="{172259E6-EA73-4D48-944C-C37E466021B7}" type="pres">
      <dgm:prSet presAssocID="{31425459-7D93-4BF7-9F79-223B64FC9A19}" presName="invisiNode" presStyleLbl="node1" presStyleIdx="3" presStyleCnt="6"/>
      <dgm:spPr/>
    </dgm:pt>
    <dgm:pt modelId="{61B5F73E-6939-414F-94C4-54D905179944}" type="pres">
      <dgm:prSet presAssocID="{31425459-7D93-4BF7-9F79-223B64FC9A19}" presName="imagNode" presStyleLbl="fgImgPlace1" presStyleIdx="3" presStyleCnt="6" custScaleX="63132" custScaleY="63132"/>
      <dgm:spPr/>
    </dgm:pt>
    <dgm:pt modelId="{B107ED33-D91C-4010-9634-3F514898BEF2}" type="pres">
      <dgm:prSet presAssocID="{BFEABC95-1FDB-446C-B2D6-DFD6EBF95DB8}" presName="sibTrans" presStyleLbl="sibTrans2D1" presStyleIdx="0" presStyleCnt="0"/>
      <dgm:spPr/>
      <dgm:t>
        <a:bodyPr/>
        <a:lstStyle/>
        <a:p>
          <a:endParaRPr lang="tr-TR"/>
        </a:p>
      </dgm:t>
    </dgm:pt>
    <dgm:pt modelId="{449511FC-5C04-4455-BD93-FAF4C6FFBB09}" type="pres">
      <dgm:prSet presAssocID="{3DB9425C-935B-4107-A70D-AB45E4C31F72}" presName="compNode" presStyleCnt="0"/>
      <dgm:spPr/>
    </dgm:pt>
    <dgm:pt modelId="{A60BB446-E3CE-4383-8C06-06ABCA84A235}" type="pres">
      <dgm:prSet presAssocID="{3DB9425C-935B-4107-A70D-AB45E4C31F72}" presName="bkgdShape" presStyleLbl="node1" presStyleIdx="4" presStyleCnt="6"/>
      <dgm:spPr/>
      <dgm:t>
        <a:bodyPr/>
        <a:lstStyle/>
        <a:p>
          <a:endParaRPr lang="tr-TR"/>
        </a:p>
      </dgm:t>
    </dgm:pt>
    <dgm:pt modelId="{E35F287A-CF50-483B-B1DF-95031DDD34D1}" type="pres">
      <dgm:prSet presAssocID="{3DB9425C-935B-4107-A70D-AB45E4C31F72}" presName="nodeTx" presStyleLbl="node1" presStyleIdx="4" presStyleCnt="6">
        <dgm:presLayoutVars>
          <dgm:bulletEnabled val="1"/>
        </dgm:presLayoutVars>
      </dgm:prSet>
      <dgm:spPr/>
      <dgm:t>
        <a:bodyPr/>
        <a:lstStyle/>
        <a:p>
          <a:endParaRPr lang="tr-TR"/>
        </a:p>
      </dgm:t>
    </dgm:pt>
    <dgm:pt modelId="{D82FED23-68F8-4A60-B6A1-AB6D20E9C29D}" type="pres">
      <dgm:prSet presAssocID="{3DB9425C-935B-4107-A70D-AB45E4C31F72}" presName="invisiNode" presStyleLbl="node1" presStyleIdx="4" presStyleCnt="6"/>
      <dgm:spPr/>
    </dgm:pt>
    <dgm:pt modelId="{970D03F0-AA04-43D3-BCCE-EB5068D6976F}" type="pres">
      <dgm:prSet presAssocID="{3DB9425C-935B-4107-A70D-AB45E4C31F72}" presName="imagNode" presStyleLbl="fgImgPlace1" presStyleIdx="4" presStyleCnt="6" custScaleX="63132" custScaleY="63132"/>
      <dgm:spPr/>
    </dgm:pt>
    <dgm:pt modelId="{C215DE49-31FA-4FC3-BD5F-B3C54FA09E6D}" type="pres">
      <dgm:prSet presAssocID="{08370054-CEA2-48D9-A2E0-6DD52003EB97}" presName="sibTrans" presStyleLbl="sibTrans2D1" presStyleIdx="0" presStyleCnt="0"/>
      <dgm:spPr/>
      <dgm:t>
        <a:bodyPr/>
        <a:lstStyle/>
        <a:p>
          <a:endParaRPr lang="tr-TR"/>
        </a:p>
      </dgm:t>
    </dgm:pt>
    <dgm:pt modelId="{150EA245-F2AC-4EC0-AABF-9D8AF182946B}" type="pres">
      <dgm:prSet presAssocID="{3D766C42-B8B2-48BA-B180-1F414D1FE7A9}" presName="compNode" presStyleCnt="0"/>
      <dgm:spPr/>
    </dgm:pt>
    <dgm:pt modelId="{836736AA-1DE3-4FB0-A4EC-FA235D2C679A}" type="pres">
      <dgm:prSet presAssocID="{3D766C42-B8B2-48BA-B180-1F414D1FE7A9}" presName="bkgdShape" presStyleLbl="node1" presStyleIdx="5" presStyleCnt="6"/>
      <dgm:spPr/>
      <dgm:t>
        <a:bodyPr/>
        <a:lstStyle/>
        <a:p>
          <a:endParaRPr lang="tr-TR"/>
        </a:p>
      </dgm:t>
    </dgm:pt>
    <dgm:pt modelId="{CAB77906-38CE-47D7-96B1-5510926AA5E0}" type="pres">
      <dgm:prSet presAssocID="{3D766C42-B8B2-48BA-B180-1F414D1FE7A9}" presName="nodeTx" presStyleLbl="node1" presStyleIdx="5" presStyleCnt="6">
        <dgm:presLayoutVars>
          <dgm:bulletEnabled val="1"/>
        </dgm:presLayoutVars>
      </dgm:prSet>
      <dgm:spPr/>
      <dgm:t>
        <a:bodyPr/>
        <a:lstStyle/>
        <a:p>
          <a:endParaRPr lang="tr-TR"/>
        </a:p>
      </dgm:t>
    </dgm:pt>
    <dgm:pt modelId="{BEAF134D-8A80-4C29-B038-072FD6BAEA87}" type="pres">
      <dgm:prSet presAssocID="{3D766C42-B8B2-48BA-B180-1F414D1FE7A9}" presName="invisiNode" presStyleLbl="node1" presStyleIdx="5" presStyleCnt="6"/>
      <dgm:spPr/>
    </dgm:pt>
    <dgm:pt modelId="{5B931CD6-2CB7-4863-A682-782B81F56776}" type="pres">
      <dgm:prSet presAssocID="{3D766C42-B8B2-48BA-B180-1F414D1FE7A9}" presName="imagNode" presStyleLbl="fgImgPlace1" presStyleIdx="5" presStyleCnt="6" custScaleX="63132" custScaleY="63132"/>
      <dgm:spPr/>
    </dgm:pt>
  </dgm:ptLst>
  <dgm:cxnLst>
    <dgm:cxn modelId="{2AD7982C-2E5E-46B7-840E-12520C2DE8AA}" type="presOf" srcId="{4815CE8A-7D47-43A1-BE00-3BE276EAFCF1}" destId="{D0648B33-BF64-4171-A830-27BC5F98B5A3}" srcOrd="1" destOrd="0" presId="urn:microsoft.com/office/officeart/2005/8/layout/hList7"/>
    <dgm:cxn modelId="{EE491B9E-A44E-452A-B2C5-37C83AE9109A}" type="presOf" srcId="{3D766C42-B8B2-48BA-B180-1F414D1FE7A9}" destId="{836736AA-1DE3-4FB0-A4EC-FA235D2C679A}" srcOrd="0" destOrd="0" presId="urn:microsoft.com/office/officeart/2005/8/layout/hList7"/>
    <dgm:cxn modelId="{E099F822-5460-464A-8502-929A2528273F}" type="presOf" srcId="{3DB9425C-935B-4107-A70D-AB45E4C31F72}" destId="{E35F287A-CF50-483B-B1DF-95031DDD34D1}" srcOrd="1" destOrd="0" presId="urn:microsoft.com/office/officeart/2005/8/layout/hList7"/>
    <dgm:cxn modelId="{3534F130-B409-4FCD-94AE-6DC9C3046D2B}" type="presOf" srcId="{06589EBA-5B3C-4809-921C-3A7491DB1FC8}" destId="{A40B3FCD-1B07-4186-9997-9EDE4F69ADA6}" srcOrd="0" destOrd="0" presId="urn:microsoft.com/office/officeart/2005/8/layout/hList7"/>
    <dgm:cxn modelId="{0F089DF9-6C23-4C88-84AA-C0E379ACD4AC}" type="presOf" srcId="{8078F0B7-12B3-4A6A-B3DE-09DAC2E7FB8D}" destId="{9A27D5A4-4892-4743-BA92-A0DF2FE2E9E8}" srcOrd="0" destOrd="0" presId="urn:microsoft.com/office/officeart/2005/8/layout/hList7"/>
    <dgm:cxn modelId="{5144F9A9-9C78-4E03-B6C6-B38E49EAD842}" type="presOf" srcId="{A7F2FDA7-118E-4BBC-9107-12AF9217D899}" destId="{FC987F31-9B7F-4E92-8E2F-468423081BC5}" srcOrd="0" destOrd="0" presId="urn:microsoft.com/office/officeart/2005/8/layout/hList7"/>
    <dgm:cxn modelId="{B6B145E9-14D1-4E68-9CCC-122C1F257222}" srcId="{63837D14-87C5-4F22-AD2D-FC6077371316}" destId="{31425459-7D93-4BF7-9F79-223B64FC9A19}" srcOrd="3" destOrd="0" parTransId="{E5161B55-45A1-464F-907B-6A4AE9475A38}" sibTransId="{BFEABC95-1FDB-446C-B2D6-DFD6EBF95DB8}"/>
    <dgm:cxn modelId="{5D857157-5F2A-4314-A489-2A2EFF28BFAE}" type="presOf" srcId="{63837D14-87C5-4F22-AD2D-FC6077371316}" destId="{5F3332AB-2D72-45DA-A2F1-90E71AD41449}" srcOrd="0" destOrd="0" presId="urn:microsoft.com/office/officeart/2005/8/layout/hList7"/>
    <dgm:cxn modelId="{E27A0337-5B47-4FF2-B405-0DAE9B5D0697}" type="presOf" srcId="{3D766C42-B8B2-48BA-B180-1F414D1FE7A9}" destId="{CAB77906-38CE-47D7-96B1-5510926AA5E0}" srcOrd="1" destOrd="0" presId="urn:microsoft.com/office/officeart/2005/8/layout/hList7"/>
    <dgm:cxn modelId="{0F254110-3928-4E28-9E0F-392945FF47E1}" type="presOf" srcId="{31425459-7D93-4BF7-9F79-223B64FC9A19}" destId="{27DF943F-810E-476E-9CF9-133BEE35C1EE}" srcOrd="1" destOrd="0" presId="urn:microsoft.com/office/officeart/2005/8/layout/hList7"/>
    <dgm:cxn modelId="{DEF094A2-6AF0-49AC-85C3-C81679284248}" srcId="{63837D14-87C5-4F22-AD2D-FC6077371316}" destId="{3D766C42-B8B2-48BA-B180-1F414D1FE7A9}" srcOrd="5" destOrd="0" parTransId="{F07B9789-BCA6-4DD0-9DCE-E75C0DB2CFE5}" sibTransId="{64A0E5F0-6698-4832-A90B-6B9760195751}"/>
    <dgm:cxn modelId="{58F785B8-A2B1-4BF7-830B-37D4C29895C0}" type="presOf" srcId="{3DB9425C-935B-4107-A70D-AB45E4C31F72}" destId="{A60BB446-E3CE-4383-8C06-06ABCA84A235}" srcOrd="0" destOrd="0" presId="urn:microsoft.com/office/officeart/2005/8/layout/hList7"/>
    <dgm:cxn modelId="{E005EE98-06B3-4E32-9EDC-56F7753BC2A8}" srcId="{63837D14-87C5-4F22-AD2D-FC6077371316}" destId="{3DB9425C-935B-4107-A70D-AB45E4C31F72}" srcOrd="4" destOrd="0" parTransId="{1A1C4219-69C7-464E-B901-CDD1EFEA8E5C}" sibTransId="{08370054-CEA2-48D9-A2E0-6DD52003EB97}"/>
    <dgm:cxn modelId="{1478EE45-00D8-4D78-B424-57373DC4994E}" srcId="{63837D14-87C5-4F22-AD2D-FC6077371316}" destId="{0DF6E9EB-94E2-4369-A16F-2A29ACF8F046}" srcOrd="1" destOrd="0" parTransId="{6CD77829-AC5B-497A-ADDC-D83606C164AC}" sibTransId="{8078F0B7-12B3-4A6A-B3DE-09DAC2E7FB8D}"/>
    <dgm:cxn modelId="{6908A3C0-8F96-4CE8-A212-10A9EED175CE}" type="presOf" srcId="{4815CE8A-7D47-43A1-BE00-3BE276EAFCF1}" destId="{D9B34449-6B68-47C3-8840-3869446B6727}" srcOrd="0" destOrd="0" presId="urn:microsoft.com/office/officeart/2005/8/layout/hList7"/>
    <dgm:cxn modelId="{2107DC51-55B5-4953-B801-3D0E45FE83F4}" srcId="{63837D14-87C5-4F22-AD2D-FC6077371316}" destId="{4815CE8A-7D47-43A1-BE00-3BE276EAFCF1}" srcOrd="0" destOrd="0" parTransId="{FADDDA51-84C1-48FD-9FEE-8D0CB982333D}" sibTransId="{06589EBA-5B3C-4809-921C-3A7491DB1FC8}"/>
    <dgm:cxn modelId="{E57A1D3D-7F09-42D1-9A24-96443F6AAB2F}" type="presOf" srcId="{31425459-7D93-4BF7-9F79-223B64FC9A19}" destId="{071C4F34-381D-47BF-9872-D05D02E7A448}" srcOrd="0" destOrd="0" presId="urn:microsoft.com/office/officeart/2005/8/layout/hList7"/>
    <dgm:cxn modelId="{20D9FBF7-914C-4C38-AD64-F7DB8561C207}" type="presOf" srcId="{08370054-CEA2-48D9-A2E0-6DD52003EB97}" destId="{C215DE49-31FA-4FC3-BD5F-B3C54FA09E6D}" srcOrd="0" destOrd="0" presId="urn:microsoft.com/office/officeart/2005/8/layout/hList7"/>
    <dgm:cxn modelId="{587D913A-F76E-4669-8924-174F9076BE30}" type="presOf" srcId="{0DF6E9EB-94E2-4369-A16F-2A29ACF8F046}" destId="{049DF78C-61F9-48B2-BFEF-47FC58FAFD7F}" srcOrd="0" destOrd="0" presId="urn:microsoft.com/office/officeart/2005/8/layout/hList7"/>
    <dgm:cxn modelId="{451133CC-0CC7-49C6-88CB-5EFAFD1D3CCD}" type="presOf" srcId="{A7F2FDA7-118E-4BBC-9107-12AF9217D899}" destId="{F089ABE5-8E46-4F94-9D94-2FC7A3DE77C9}" srcOrd="1" destOrd="0" presId="urn:microsoft.com/office/officeart/2005/8/layout/hList7"/>
    <dgm:cxn modelId="{9BCD090A-EE4F-41BD-A4F6-23CAD4305454}" type="presOf" srcId="{23896E3E-93CB-48FA-958A-D128919DB0E1}" destId="{57BE68D5-4AAE-47C0-985E-C68452B6B27E}" srcOrd="0" destOrd="0" presId="urn:microsoft.com/office/officeart/2005/8/layout/hList7"/>
    <dgm:cxn modelId="{864BF891-C096-41A5-A4AB-E1F7A2604AEE}" type="presOf" srcId="{BFEABC95-1FDB-446C-B2D6-DFD6EBF95DB8}" destId="{B107ED33-D91C-4010-9634-3F514898BEF2}" srcOrd="0" destOrd="0" presId="urn:microsoft.com/office/officeart/2005/8/layout/hList7"/>
    <dgm:cxn modelId="{41304BED-F274-42BB-8816-9F3BB45674E1}" type="presOf" srcId="{0DF6E9EB-94E2-4369-A16F-2A29ACF8F046}" destId="{6E1FF829-43F5-43C2-AA74-80999B843517}" srcOrd="1" destOrd="0" presId="urn:microsoft.com/office/officeart/2005/8/layout/hList7"/>
    <dgm:cxn modelId="{D88AE1A9-7969-443C-B248-69B8FD2844B8}" srcId="{63837D14-87C5-4F22-AD2D-FC6077371316}" destId="{A7F2FDA7-118E-4BBC-9107-12AF9217D899}" srcOrd="2" destOrd="0" parTransId="{E482A610-92E3-47B3-B07D-819E123A1294}" sibTransId="{23896E3E-93CB-48FA-958A-D128919DB0E1}"/>
    <dgm:cxn modelId="{E8121A4C-A294-4F26-97CE-85B9306C4603}" type="presParOf" srcId="{5F3332AB-2D72-45DA-A2F1-90E71AD41449}" destId="{7B80C4F3-9284-4598-9882-E042B9CD730F}" srcOrd="0" destOrd="0" presId="urn:microsoft.com/office/officeart/2005/8/layout/hList7"/>
    <dgm:cxn modelId="{2271B37F-BAB0-4A89-8580-058FF2175394}" type="presParOf" srcId="{5F3332AB-2D72-45DA-A2F1-90E71AD41449}" destId="{C345E20D-E681-4D4F-A512-AAAD396EE3CB}" srcOrd="1" destOrd="0" presId="urn:microsoft.com/office/officeart/2005/8/layout/hList7"/>
    <dgm:cxn modelId="{75334BCF-DB72-4BCC-AD58-20D3418BF93B}" type="presParOf" srcId="{C345E20D-E681-4D4F-A512-AAAD396EE3CB}" destId="{AD3BF961-13ED-4E20-B909-492A8CF0E936}" srcOrd="0" destOrd="0" presId="urn:microsoft.com/office/officeart/2005/8/layout/hList7"/>
    <dgm:cxn modelId="{F9913787-50CC-44FD-A155-FE8AD7EA077D}" type="presParOf" srcId="{AD3BF961-13ED-4E20-B909-492A8CF0E936}" destId="{D9B34449-6B68-47C3-8840-3869446B6727}" srcOrd="0" destOrd="0" presId="urn:microsoft.com/office/officeart/2005/8/layout/hList7"/>
    <dgm:cxn modelId="{2CFBA6A2-52E1-4DEA-91EC-E017C14646C1}" type="presParOf" srcId="{AD3BF961-13ED-4E20-B909-492A8CF0E936}" destId="{D0648B33-BF64-4171-A830-27BC5F98B5A3}" srcOrd="1" destOrd="0" presId="urn:microsoft.com/office/officeart/2005/8/layout/hList7"/>
    <dgm:cxn modelId="{C61A7781-4FCF-4C93-B27E-2F7FC23055C8}" type="presParOf" srcId="{AD3BF961-13ED-4E20-B909-492A8CF0E936}" destId="{FF6C2EBD-6399-46BE-86EF-9EDD534E912D}" srcOrd="2" destOrd="0" presId="urn:microsoft.com/office/officeart/2005/8/layout/hList7"/>
    <dgm:cxn modelId="{1C4005F1-6A28-4935-BA3B-332C0F13A316}" type="presParOf" srcId="{AD3BF961-13ED-4E20-B909-492A8CF0E936}" destId="{130E4951-7E79-461E-9F7C-6CA8173C462D}" srcOrd="3" destOrd="0" presId="urn:microsoft.com/office/officeart/2005/8/layout/hList7"/>
    <dgm:cxn modelId="{7AEE15ED-FF00-414C-852A-B704F13644F7}" type="presParOf" srcId="{C345E20D-E681-4D4F-A512-AAAD396EE3CB}" destId="{A40B3FCD-1B07-4186-9997-9EDE4F69ADA6}" srcOrd="1" destOrd="0" presId="urn:microsoft.com/office/officeart/2005/8/layout/hList7"/>
    <dgm:cxn modelId="{43ADF610-EEB4-4F6A-9B17-8CD2EE33C09E}" type="presParOf" srcId="{C345E20D-E681-4D4F-A512-AAAD396EE3CB}" destId="{3E228453-23B3-40C8-8648-21865BDAF4AD}" srcOrd="2" destOrd="0" presId="urn:microsoft.com/office/officeart/2005/8/layout/hList7"/>
    <dgm:cxn modelId="{F3B1329D-098E-4536-B4F6-D4D29C7F8FD2}" type="presParOf" srcId="{3E228453-23B3-40C8-8648-21865BDAF4AD}" destId="{049DF78C-61F9-48B2-BFEF-47FC58FAFD7F}" srcOrd="0" destOrd="0" presId="urn:microsoft.com/office/officeart/2005/8/layout/hList7"/>
    <dgm:cxn modelId="{E80432A2-E81E-48E4-995C-4A40F5D5D5E0}" type="presParOf" srcId="{3E228453-23B3-40C8-8648-21865BDAF4AD}" destId="{6E1FF829-43F5-43C2-AA74-80999B843517}" srcOrd="1" destOrd="0" presId="urn:microsoft.com/office/officeart/2005/8/layout/hList7"/>
    <dgm:cxn modelId="{3B686B54-ECE0-4896-9AE9-6B59A60288A7}" type="presParOf" srcId="{3E228453-23B3-40C8-8648-21865BDAF4AD}" destId="{5085A1FA-65EF-4C6E-A4FA-A5B9A672FCBF}" srcOrd="2" destOrd="0" presId="urn:microsoft.com/office/officeart/2005/8/layout/hList7"/>
    <dgm:cxn modelId="{083FC94F-66BF-4DAF-8FEB-7A5829B6AEEF}" type="presParOf" srcId="{3E228453-23B3-40C8-8648-21865BDAF4AD}" destId="{318BE857-DCC5-43C0-A6F0-B7C2C4ED96BB}" srcOrd="3" destOrd="0" presId="urn:microsoft.com/office/officeart/2005/8/layout/hList7"/>
    <dgm:cxn modelId="{FE8FD3FD-8EC8-436F-88D6-B0B58E4C1031}" type="presParOf" srcId="{C345E20D-E681-4D4F-A512-AAAD396EE3CB}" destId="{9A27D5A4-4892-4743-BA92-A0DF2FE2E9E8}" srcOrd="3" destOrd="0" presId="urn:microsoft.com/office/officeart/2005/8/layout/hList7"/>
    <dgm:cxn modelId="{FFEF62D2-DB93-4BE2-BBC2-79E91F0D8737}" type="presParOf" srcId="{C345E20D-E681-4D4F-A512-AAAD396EE3CB}" destId="{8943364E-8831-4735-80E9-8B75055374D4}" srcOrd="4" destOrd="0" presId="urn:microsoft.com/office/officeart/2005/8/layout/hList7"/>
    <dgm:cxn modelId="{39C5F5D8-D319-43DE-8910-4720CB61108F}" type="presParOf" srcId="{8943364E-8831-4735-80E9-8B75055374D4}" destId="{FC987F31-9B7F-4E92-8E2F-468423081BC5}" srcOrd="0" destOrd="0" presId="urn:microsoft.com/office/officeart/2005/8/layout/hList7"/>
    <dgm:cxn modelId="{FA201E7F-D91C-44C5-AAED-40B0C29D2D11}" type="presParOf" srcId="{8943364E-8831-4735-80E9-8B75055374D4}" destId="{F089ABE5-8E46-4F94-9D94-2FC7A3DE77C9}" srcOrd="1" destOrd="0" presId="urn:microsoft.com/office/officeart/2005/8/layout/hList7"/>
    <dgm:cxn modelId="{AA0FAD9F-637B-4BA0-B7B5-01EF4ACD1E52}" type="presParOf" srcId="{8943364E-8831-4735-80E9-8B75055374D4}" destId="{C54E24A7-0A2F-44B1-99C2-9D00C281E202}" srcOrd="2" destOrd="0" presId="urn:microsoft.com/office/officeart/2005/8/layout/hList7"/>
    <dgm:cxn modelId="{43C75D60-A9DE-4A35-BC3F-5A0DF14BDA7F}" type="presParOf" srcId="{8943364E-8831-4735-80E9-8B75055374D4}" destId="{72D37F73-888B-4A02-9F69-5C2AE516F3C7}" srcOrd="3" destOrd="0" presId="urn:microsoft.com/office/officeart/2005/8/layout/hList7"/>
    <dgm:cxn modelId="{B571118F-6482-4968-9938-E94667A77FE9}" type="presParOf" srcId="{C345E20D-E681-4D4F-A512-AAAD396EE3CB}" destId="{57BE68D5-4AAE-47C0-985E-C68452B6B27E}" srcOrd="5" destOrd="0" presId="urn:microsoft.com/office/officeart/2005/8/layout/hList7"/>
    <dgm:cxn modelId="{A30F4E12-F53B-42E1-B8AC-7C77AED10664}" type="presParOf" srcId="{C345E20D-E681-4D4F-A512-AAAD396EE3CB}" destId="{7A63D4C5-3EC7-43B7-96EC-51B81DBCD872}" srcOrd="6" destOrd="0" presId="urn:microsoft.com/office/officeart/2005/8/layout/hList7"/>
    <dgm:cxn modelId="{315C2101-36F0-4B84-808E-1F3E45BDDB82}" type="presParOf" srcId="{7A63D4C5-3EC7-43B7-96EC-51B81DBCD872}" destId="{071C4F34-381D-47BF-9872-D05D02E7A448}" srcOrd="0" destOrd="0" presId="urn:microsoft.com/office/officeart/2005/8/layout/hList7"/>
    <dgm:cxn modelId="{7E821054-F24C-4237-93B9-837F3880B648}" type="presParOf" srcId="{7A63D4C5-3EC7-43B7-96EC-51B81DBCD872}" destId="{27DF943F-810E-476E-9CF9-133BEE35C1EE}" srcOrd="1" destOrd="0" presId="urn:microsoft.com/office/officeart/2005/8/layout/hList7"/>
    <dgm:cxn modelId="{BE043DAC-E68D-42E8-9012-7AF2DFDEFD64}" type="presParOf" srcId="{7A63D4C5-3EC7-43B7-96EC-51B81DBCD872}" destId="{172259E6-EA73-4D48-944C-C37E466021B7}" srcOrd="2" destOrd="0" presId="urn:microsoft.com/office/officeart/2005/8/layout/hList7"/>
    <dgm:cxn modelId="{C432202E-0F2E-4BA9-9874-32BB920ED907}" type="presParOf" srcId="{7A63D4C5-3EC7-43B7-96EC-51B81DBCD872}" destId="{61B5F73E-6939-414F-94C4-54D905179944}" srcOrd="3" destOrd="0" presId="urn:microsoft.com/office/officeart/2005/8/layout/hList7"/>
    <dgm:cxn modelId="{74323F08-D9F9-4E6F-951D-EA6D82D2BC74}" type="presParOf" srcId="{C345E20D-E681-4D4F-A512-AAAD396EE3CB}" destId="{B107ED33-D91C-4010-9634-3F514898BEF2}" srcOrd="7" destOrd="0" presId="urn:microsoft.com/office/officeart/2005/8/layout/hList7"/>
    <dgm:cxn modelId="{BBAC6913-1F9C-46A7-9D1C-D627A4226C0B}" type="presParOf" srcId="{C345E20D-E681-4D4F-A512-AAAD396EE3CB}" destId="{449511FC-5C04-4455-BD93-FAF4C6FFBB09}" srcOrd="8" destOrd="0" presId="urn:microsoft.com/office/officeart/2005/8/layout/hList7"/>
    <dgm:cxn modelId="{6E0CD3D0-0F59-4C0F-B428-3DDA353C22AA}" type="presParOf" srcId="{449511FC-5C04-4455-BD93-FAF4C6FFBB09}" destId="{A60BB446-E3CE-4383-8C06-06ABCA84A235}" srcOrd="0" destOrd="0" presId="urn:microsoft.com/office/officeart/2005/8/layout/hList7"/>
    <dgm:cxn modelId="{9088BBBF-3902-4261-8E21-C68D629D1EAA}" type="presParOf" srcId="{449511FC-5C04-4455-BD93-FAF4C6FFBB09}" destId="{E35F287A-CF50-483B-B1DF-95031DDD34D1}" srcOrd="1" destOrd="0" presId="urn:microsoft.com/office/officeart/2005/8/layout/hList7"/>
    <dgm:cxn modelId="{4EC8D23F-13F1-4E17-8F0C-052406206824}" type="presParOf" srcId="{449511FC-5C04-4455-BD93-FAF4C6FFBB09}" destId="{D82FED23-68F8-4A60-B6A1-AB6D20E9C29D}" srcOrd="2" destOrd="0" presId="urn:microsoft.com/office/officeart/2005/8/layout/hList7"/>
    <dgm:cxn modelId="{B4DB9AF5-0D58-45F7-8DC7-692315E463AA}" type="presParOf" srcId="{449511FC-5C04-4455-BD93-FAF4C6FFBB09}" destId="{970D03F0-AA04-43D3-BCCE-EB5068D6976F}" srcOrd="3" destOrd="0" presId="urn:microsoft.com/office/officeart/2005/8/layout/hList7"/>
    <dgm:cxn modelId="{07DCF5D0-86F4-4A54-95EB-616467B8834D}" type="presParOf" srcId="{C345E20D-E681-4D4F-A512-AAAD396EE3CB}" destId="{C215DE49-31FA-4FC3-BD5F-B3C54FA09E6D}" srcOrd="9" destOrd="0" presId="urn:microsoft.com/office/officeart/2005/8/layout/hList7"/>
    <dgm:cxn modelId="{41888306-17CC-455C-9D9E-B65EDF7003ED}" type="presParOf" srcId="{C345E20D-E681-4D4F-A512-AAAD396EE3CB}" destId="{150EA245-F2AC-4EC0-AABF-9D8AF182946B}" srcOrd="10" destOrd="0" presId="urn:microsoft.com/office/officeart/2005/8/layout/hList7"/>
    <dgm:cxn modelId="{2D93B2CA-95AB-4303-B934-A0C28BDFA2EF}" type="presParOf" srcId="{150EA245-F2AC-4EC0-AABF-9D8AF182946B}" destId="{836736AA-1DE3-4FB0-A4EC-FA235D2C679A}" srcOrd="0" destOrd="0" presId="urn:microsoft.com/office/officeart/2005/8/layout/hList7"/>
    <dgm:cxn modelId="{070504EF-E5DC-4869-A26D-30F0F108BF6F}" type="presParOf" srcId="{150EA245-F2AC-4EC0-AABF-9D8AF182946B}" destId="{CAB77906-38CE-47D7-96B1-5510926AA5E0}" srcOrd="1" destOrd="0" presId="urn:microsoft.com/office/officeart/2005/8/layout/hList7"/>
    <dgm:cxn modelId="{8418FC8C-6D99-4A0F-9AA5-D4FB230A2583}" type="presParOf" srcId="{150EA245-F2AC-4EC0-AABF-9D8AF182946B}" destId="{BEAF134D-8A80-4C29-B038-072FD6BAEA87}" srcOrd="2" destOrd="0" presId="urn:microsoft.com/office/officeart/2005/8/layout/hList7"/>
    <dgm:cxn modelId="{B2FF060B-3E4C-4676-9A60-E1AF8C7D8047}" type="presParOf" srcId="{150EA245-F2AC-4EC0-AABF-9D8AF182946B}" destId="{5B931CD6-2CB7-4863-A682-782B81F5677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F1D01D12-CB06-440D-BFD9-3406945DE807}">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DBA belgesini hazırlar, imzalar ve taşıyan/hat operatörü veya acentesi ile kıyı tesisi işleticisine makul bir süre önce iletir.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17A9D3F9-C498-4841-B339-D3ED831F81A2}" type="parTrans" cxnId="{4B9C163D-12C1-4A24-BDFA-BAF22D8619B7}">
      <dgm:prSet/>
      <dgm:spPr/>
      <dgm:t>
        <a:bodyPr/>
        <a:lstStyle/>
        <a:p>
          <a:endParaRPr lang="tr-TR"/>
        </a:p>
      </dgm:t>
    </dgm:pt>
    <dgm:pt modelId="{9CD2FEF0-8207-4124-BF54-58C325C42E86}" type="sibTrans" cxnId="{4B9C163D-12C1-4A24-BDFA-BAF22D8619B7}">
      <dgm:prSet/>
      <dgm:spPr/>
      <dgm:t>
        <a:bodyPr/>
        <a:lstStyle/>
        <a:p>
          <a:endParaRPr lang="tr-TR"/>
        </a:p>
      </dgm:t>
    </dgm:pt>
    <dgm:pt modelId="{2843442B-5F80-4E3B-9384-058A256F383F}">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Dolu konteynerin brüt ağırlığının belirlenmesi, onaylanması ve bildirimine ilişkin iş ve işlemleri yazılı anlaşma yaparak kıyı tesisi işleticisi, tartı aleti operatörü veya benzer nitelikteki 3. şahıslar aracılığıyla yerine getirebilir.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661947EA-C27B-4C92-8659-943D6907DC3C}" type="parTrans" cxnId="{6BAD1351-F954-4FAC-87CA-51F1603B13C5}">
      <dgm:prSet/>
      <dgm:spPr/>
      <dgm:t>
        <a:bodyPr/>
        <a:lstStyle/>
        <a:p>
          <a:endParaRPr lang="tr-TR"/>
        </a:p>
      </dgm:t>
    </dgm:pt>
    <dgm:pt modelId="{ACD8BFE6-960E-41AD-AB42-7CAD9692289A}" type="sibTrans" cxnId="{6BAD1351-F954-4FAC-87CA-51F1603B13C5}">
      <dgm:prSet/>
      <dgm:spPr/>
      <dgm:t>
        <a:bodyPr/>
        <a:lstStyle/>
        <a:p>
          <a:endParaRPr lang="tr-TR"/>
        </a:p>
      </dgm:t>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Dolu konteynerin brüt ağırlığını Yöntem-1 veya Yöntem-2 uyarınca tespit ederek doğrular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ScaleX="117547" custLinFactNeighborX="-86" custLinFactNeighborY="100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3" custScaleX="153944" custScaleY="219880">
        <dgm:presLayoutVars>
          <dgm:bulletEnabled val="1"/>
        </dgm:presLayoutVars>
      </dgm:prSet>
      <dgm:spPr/>
      <dgm:t>
        <a:bodyPr/>
        <a:lstStyle/>
        <a:p>
          <a:endParaRPr lang="tr-TR"/>
        </a:p>
      </dgm:t>
    </dgm:pt>
    <dgm:pt modelId="{406294AF-C247-40C7-8E2E-8B54C4FF71E2}" type="pres">
      <dgm:prSet presAssocID="{5B14D87C-EF7C-49C6-9ECB-ADF896460855}" presName="sibTrans" presStyleCnt="0"/>
      <dgm:spPr/>
    </dgm:pt>
    <dgm:pt modelId="{D085C470-3043-478D-B640-731C8771DFE7}" type="pres">
      <dgm:prSet presAssocID="{F1D01D12-CB06-440D-BFD9-3406945DE807}" presName="textNode" presStyleLbl="node1" presStyleIdx="1" presStyleCnt="3" custScaleX="166842" custScaleY="218048">
        <dgm:presLayoutVars>
          <dgm:bulletEnabled val="1"/>
        </dgm:presLayoutVars>
      </dgm:prSet>
      <dgm:spPr/>
      <dgm:t>
        <a:bodyPr/>
        <a:lstStyle/>
        <a:p>
          <a:endParaRPr lang="tr-TR"/>
        </a:p>
      </dgm:t>
    </dgm:pt>
    <dgm:pt modelId="{C9D3C098-102B-4C2F-9A29-9803C5623C86}" type="pres">
      <dgm:prSet presAssocID="{9CD2FEF0-8207-4124-BF54-58C325C42E86}" presName="sibTrans" presStyleCnt="0"/>
      <dgm:spPr/>
    </dgm:pt>
    <dgm:pt modelId="{E0380012-D19C-4A4D-834E-F298848428A5}" type="pres">
      <dgm:prSet presAssocID="{2843442B-5F80-4E3B-9384-058A256F383F}" presName="textNode" presStyleLbl="node1" presStyleIdx="2" presStyleCnt="3" custScaleX="179099" custScaleY="210595">
        <dgm:presLayoutVars>
          <dgm:bulletEnabled val="1"/>
        </dgm:presLayoutVars>
      </dgm:prSet>
      <dgm:spPr/>
      <dgm:t>
        <a:bodyPr/>
        <a:lstStyle/>
        <a:p>
          <a:endParaRPr lang="tr-TR"/>
        </a:p>
      </dgm:t>
    </dgm:pt>
  </dgm:ptLst>
  <dgm:cxnLst>
    <dgm:cxn modelId="{6751E090-9C8D-4065-A04F-94B8D7292803}" type="presOf" srcId="{F1D01D12-CB06-440D-BFD9-3406945DE807}" destId="{D085C470-3043-478D-B640-731C8771DFE7}" srcOrd="0" destOrd="0" presId="urn:microsoft.com/office/officeart/2005/8/layout/hProcess9"/>
    <dgm:cxn modelId="{6BAD1351-F954-4FAC-87CA-51F1603B13C5}" srcId="{C0582778-D516-4CE9-8276-E3865A380B49}" destId="{2843442B-5F80-4E3B-9384-058A256F383F}" srcOrd="2" destOrd="0" parTransId="{661947EA-C27B-4C92-8659-943D6907DC3C}" sibTransId="{ACD8BFE6-960E-41AD-AB42-7CAD9692289A}"/>
    <dgm:cxn modelId="{4B9C163D-12C1-4A24-BDFA-BAF22D8619B7}" srcId="{C0582778-D516-4CE9-8276-E3865A380B49}" destId="{F1D01D12-CB06-440D-BFD9-3406945DE807}" srcOrd="1" destOrd="0" parTransId="{17A9D3F9-C498-4841-B339-D3ED831F81A2}" sibTransId="{9CD2FEF0-8207-4124-BF54-58C325C42E86}"/>
    <dgm:cxn modelId="{B4ABCFC2-8B0C-4BCA-86D8-9A7F2B1B79A0}" srcId="{C0582778-D516-4CE9-8276-E3865A380B49}" destId="{776ABD7B-AE99-46D5-A095-2AA82B88A512}" srcOrd="0" destOrd="0" parTransId="{F5DAE698-374F-41A3-A02F-6F5B937D7944}" sibTransId="{5B14D87C-EF7C-49C6-9ECB-ADF896460855}"/>
    <dgm:cxn modelId="{EEEA387F-2B1E-4F98-A2FE-D1494FD8C72B}" type="presOf" srcId="{C0582778-D516-4CE9-8276-E3865A380B49}" destId="{845A0957-D800-4467-B865-F9391B2654E3}" srcOrd="0" destOrd="0" presId="urn:microsoft.com/office/officeart/2005/8/layout/hProcess9"/>
    <dgm:cxn modelId="{88DEE15D-27E3-4EE5-ABC6-F5F9E9B82F8F}" type="presOf" srcId="{2843442B-5F80-4E3B-9384-058A256F383F}" destId="{E0380012-D19C-4A4D-834E-F298848428A5}" srcOrd="0" destOrd="0" presId="urn:microsoft.com/office/officeart/2005/8/layout/hProcess9"/>
    <dgm:cxn modelId="{BEBC3F4C-02F9-4573-9693-CD323016832A}" type="presOf" srcId="{776ABD7B-AE99-46D5-A095-2AA82B88A512}" destId="{F9E516A4-4A1E-4DD7-A82B-BAC49C30D023}" srcOrd="0" destOrd="0" presId="urn:microsoft.com/office/officeart/2005/8/layout/hProcess9"/>
    <dgm:cxn modelId="{3AA0CBDF-91BE-464D-9315-EE86E3380D00}" type="presParOf" srcId="{845A0957-D800-4467-B865-F9391B2654E3}" destId="{DFA65CA1-B237-4D30-B0C9-207313C62947}" srcOrd="0" destOrd="0" presId="urn:microsoft.com/office/officeart/2005/8/layout/hProcess9"/>
    <dgm:cxn modelId="{94849636-CB2A-4F3B-98B2-2CCCEFFFE9B9}" type="presParOf" srcId="{845A0957-D800-4467-B865-F9391B2654E3}" destId="{62D2BE52-DE1A-4EB2-B6E4-3A5FE6C464CE}" srcOrd="1" destOrd="0" presId="urn:microsoft.com/office/officeart/2005/8/layout/hProcess9"/>
    <dgm:cxn modelId="{4E9394FA-E8F5-4261-975B-AE3FFAED04E4}" type="presParOf" srcId="{62D2BE52-DE1A-4EB2-B6E4-3A5FE6C464CE}" destId="{F9E516A4-4A1E-4DD7-A82B-BAC49C30D023}" srcOrd="0" destOrd="0" presId="urn:microsoft.com/office/officeart/2005/8/layout/hProcess9"/>
    <dgm:cxn modelId="{494E7BC5-69DC-48A2-918A-8FF4890857F7}" type="presParOf" srcId="{62D2BE52-DE1A-4EB2-B6E4-3A5FE6C464CE}" destId="{406294AF-C247-40C7-8E2E-8B54C4FF71E2}" srcOrd="1" destOrd="0" presId="urn:microsoft.com/office/officeart/2005/8/layout/hProcess9"/>
    <dgm:cxn modelId="{B6F9CF32-376C-4A1E-9566-5E62FB4B683B}" type="presParOf" srcId="{62D2BE52-DE1A-4EB2-B6E4-3A5FE6C464CE}" destId="{D085C470-3043-478D-B640-731C8771DFE7}" srcOrd="2" destOrd="0" presId="urn:microsoft.com/office/officeart/2005/8/layout/hProcess9"/>
    <dgm:cxn modelId="{F294AA73-6402-4C45-BECA-8ABCBC0A8402}" type="presParOf" srcId="{62D2BE52-DE1A-4EB2-B6E4-3A5FE6C464CE}" destId="{C9D3C098-102B-4C2F-9A29-9803C5623C86}" srcOrd="3" destOrd="0" presId="urn:microsoft.com/office/officeart/2005/8/layout/hProcess9"/>
    <dgm:cxn modelId="{36630D56-76A2-449F-B8FE-2C1CCD0A0318}" type="presParOf" srcId="{62D2BE52-DE1A-4EB2-B6E4-3A5FE6C464CE}" destId="{E0380012-D19C-4A4D-834E-F298848428A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2843442B-5F80-4E3B-9384-058A256F383F}">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Yükleten dolu konteynerin doğrulanmış brüt ağırlık bilgisini kayıt altına almalı, bu kayıtları en az 3 (üç) yıl süreyle saklamalı ve kayıtları İdare tarafından talep edildiğinde sunmalıdır.</a:t>
          </a:r>
        </a:p>
        <a:p>
          <a:r>
            <a:rPr lang="tr-TR" sz="2000" dirty="0" smtClean="0">
              <a:latin typeface="Verdana" panose="020B0604030504040204" pitchFamily="34" charset="0"/>
              <a:ea typeface="Verdana" panose="020B0604030504040204" pitchFamily="34" charset="0"/>
              <a:cs typeface="Verdana" panose="020B0604030504040204" pitchFamily="34" charset="0"/>
            </a:rPr>
            <a:t>Dolu konteynerin </a:t>
          </a:r>
          <a:r>
            <a:rPr lang="tr-TR" sz="2000" dirty="0" err="1" smtClean="0">
              <a:latin typeface="Verdana" panose="020B0604030504040204" pitchFamily="34" charset="0"/>
              <a:ea typeface="Verdana" panose="020B0604030504040204" pitchFamily="34" charset="0"/>
              <a:cs typeface="Verdana" panose="020B0604030504040204" pitchFamily="34" charset="0"/>
            </a:rPr>
            <a:t>DBA’in</a:t>
          </a:r>
          <a:r>
            <a:rPr lang="tr-TR" sz="2000" dirty="0" smtClean="0">
              <a:latin typeface="Verdana" panose="020B0604030504040204" pitchFamily="34" charset="0"/>
              <a:ea typeface="Verdana" panose="020B0604030504040204" pitchFamily="34" charset="0"/>
              <a:cs typeface="Verdana" panose="020B0604030504040204" pitchFamily="34" charset="0"/>
            </a:rPr>
            <a:t> tespit edilerek ilgili taraflara bildirilmesine yönelik olarak yetkilendirdiği 3. şahıslara ilişkin bilgileri hat operatörü ve kıyı tesisi işleticisine bildirir.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661947EA-C27B-4C92-8659-943D6907DC3C}" type="parTrans" cxnId="{6BAD1351-F954-4FAC-87CA-51F1603B13C5}">
      <dgm:prSet/>
      <dgm:spPr/>
      <dgm:t>
        <a:bodyPr/>
        <a:lstStyle/>
        <a:p>
          <a:endParaRPr lang="tr-TR"/>
        </a:p>
      </dgm:t>
    </dgm:pt>
    <dgm:pt modelId="{ACD8BFE6-960E-41AD-AB42-7CAD9692289A}" type="sibTrans" cxnId="{6BAD1351-F954-4FAC-87CA-51F1603B13C5}">
      <dgm:prSet/>
      <dgm:spPr/>
      <dgm:t>
        <a:bodyPr/>
        <a:lstStyle/>
        <a:p>
          <a:endParaRPr lang="tr-TR"/>
        </a:p>
      </dgm:t>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Yönerge kapsamında dolu konteynerin </a:t>
          </a:r>
          <a:r>
            <a:rPr lang="tr-TR" sz="2000" dirty="0" err="1" smtClean="0">
              <a:latin typeface="Verdana" panose="020B0604030504040204" pitchFamily="34" charset="0"/>
              <a:ea typeface="Verdana" panose="020B0604030504040204" pitchFamily="34" charset="0"/>
              <a:cs typeface="Verdana" panose="020B0604030504040204" pitchFamily="34" charset="0"/>
            </a:rPr>
            <a:t>DBA’nin</a:t>
          </a:r>
          <a:r>
            <a:rPr lang="tr-TR" sz="2000" dirty="0" smtClean="0">
              <a:latin typeface="Verdana" panose="020B0604030504040204" pitchFamily="34" charset="0"/>
              <a:ea typeface="Verdana" panose="020B0604030504040204" pitchFamily="34" charset="0"/>
              <a:cs typeface="Verdana" panose="020B0604030504040204" pitchFamily="34" charset="0"/>
            </a:rPr>
            <a:t> bildirimine ilişkin yükümlülüğünü, söz konusu doğrulanmış brüt ağırlık bilgisini taşıyana/hat operatörüne veya acentesine ileterek yerine getirebilir. Bunun için tarafların yazılı olarak anlaşması zorunludur. Bu durumda, kıyı tesisi işleticisine doğrulanmış brüt ağırlık bilgisini iletme yükümlülüğü taşıyan/hat operatörü veya acentesi tarafından yerine getirilir.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2" custScaleX="153944" custScaleY="219880">
        <dgm:presLayoutVars>
          <dgm:bulletEnabled val="1"/>
        </dgm:presLayoutVars>
      </dgm:prSet>
      <dgm:spPr/>
      <dgm:t>
        <a:bodyPr/>
        <a:lstStyle/>
        <a:p>
          <a:endParaRPr lang="tr-TR"/>
        </a:p>
      </dgm:t>
    </dgm:pt>
    <dgm:pt modelId="{406294AF-C247-40C7-8E2E-8B54C4FF71E2}" type="pres">
      <dgm:prSet presAssocID="{5B14D87C-EF7C-49C6-9ECB-ADF896460855}" presName="sibTrans" presStyleCnt="0"/>
      <dgm:spPr/>
    </dgm:pt>
    <dgm:pt modelId="{E0380012-D19C-4A4D-834E-F298848428A5}" type="pres">
      <dgm:prSet presAssocID="{2843442B-5F80-4E3B-9384-058A256F383F}" presName="textNode" presStyleLbl="node1" presStyleIdx="1" presStyleCnt="2" custScaleX="179099" custScaleY="210595">
        <dgm:presLayoutVars>
          <dgm:bulletEnabled val="1"/>
        </dgm:presLayoutVars>
      </dgm:prSet>
      <dgm:spPr/>
      <dgm:t>
        <a:bodyPr/>
        <a:lstStyle/>
        <a:p>
          <a:endParaRPr lang="tr-TR"/>
        </a:p>
      </dgm:t>
    </dgm:pt>
  </dgm:ptLst>
  <dgm:cxnLst>
    <dgm:cxn modelId="{D390DAA9-9FC7-4688-959E-11881C28C0A3}" type="presOf" srcId="{2843442B-5F80-4E3B-9384-058A256F383F}" destId="{E0380012-D19C-4A4D-834E-F298848428A5}" srcOrd="0" destOrd="0" presId="urn:microsoft.com/office/officeart/2005/8/layout/hProcess9"/>
    <dgm:cxn modelId="{6BAD1351-F954-4FAC-87CA-51F1603B13C5}" srcId="{C0582778-D516-4CE9-8276-E3865A380B49}" destId="{2843442B-5F80-4E3B-9384-058A256F383F}" srcOrd="1" destOrd="0" parTransId="{661947EA-C27B-4C92-8659-943D6907DC3C}" sibTransId="{ACD8BFE6-960E-41AD-AB42-7CAD9692289A}"/>
    <dgm:cxn modelId="{5691A032-0877-41D8-B46D-F47F7672F94D}" type="presOf" srcId="{C0582778-D516-4CE9-8276-E3865A380B49}" destId="{845A0957-D800-4467-B865-F9391B2654E3}" srcOrd="0" destOrd="0" presId="urn:microsoft.com/office/officeart/2005/8/layout/hProcess9"/>
    <dgm:cxn modelId="{3B102A65-AA41-410C-A38C-F2EF50CFD1BC}" type="presOf" srcId="{776ABD7B-AE99-46D5-A095-2AA82B88A512}" destId="{F9E516A4-4A1E-4DD7-A82B-BAC49C30D023}"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03DB90AB-BD1F-493D-A772-EEB116057D42}" type="presParOf" srcId="{845A0957-D800-4467-B865-F9391B2654E3}" destId="{DFA65CA1-B237-4D30-B0C9-207313C62947}" srcOrd="0" destOrd="0" presId="urn:microsoft.com/office/officeart/2005/8/layout/hProcess9"/>
    <dgm:cxn modelId="{18751FB7-906D-4EF8-9C9D-173815983F82}" type="presParOf" srcId="{845A0957-D800-4467-B865-F9391B2654E3}" destId="{62D2BE52-DE1A-4EB2-B6E4-3A5FE6C464CE}" srcOrd="1" destOrd="0" presId="urn:microsoft.com/office/officeart/2005/8/layout/hProcess9"/>
    <dgm:cxn modelId="{01B23AEF-92DE-4633-A9BE-FB553037E825}" type="presParOf" srcId="{62D2BE52-DE1A-4EB2-B6E4-3A5FE6C464CE}" destId="{F9E516A4-4A1E-4DD7-A82B-BAC49C30D023}" srcOrd="0" destOrd="0" presId="urn:microsoft.com/office/officeart/2005/8/layout/hProcess9"/>
    <dgm:cxn modelId="{484C6FED-CFDF-449C-A190-E98F1E03F255}" type="presParOf" srcId="{62D2BE52-DE1A-4EB2-B6E4-3A5FE6C464CE}" destId="{406294AF-C247-40C7-8E2E-8B54C4FF71E2}" srcOrd="1" destOrd="0" presId="urn:microsoft.com/office/officeart/2005/8/layout/hProcess9"/>
    <dgm:cxn modelId="{171EE5FF-838D-4EB9-A954-504067F0DD69}" type="presParOf" srcId="{62D2BE52-DE1A-4EB2-B6E4-3A5FE6C464CE}" destId="{E0380012-D19C-4A4D-834E-F298848428A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F1D01D12-CB06-440D-BFD9-3406945DE807}">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Tesisinde dolumu yapılan dolu konteynerin brüt ağırlığını Yöntem-1 uyarınca tespit ederek yükletene ve hat operatörüne bildirir.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17A9D3F9-C498-4841-B339-D3ED831F81A2}" type="parTrans" cxnId="{4B9C163D-12C1-4A24-BDFA-BAF22D8619B7}">
      <dgm:prSet/>
      <dgm:spPr/>
      <dgm:t>
        <a:bodyPr/>
        <a:lstStyle/>
        <a:p>
          <a:endParaRPr lang="tr-TR"/>
        </a:p>
      </dgm:t>
    </dgm:pt>
    <dgm:pt modelId="{9CD2FEF0-8207-4124-BF54-58C325C42E86}" type="sibTrans" cxnId="{4B9C163D-12C1-4A24-BDFA-BAF22D8619B7}">
      <dgm:prSet/>
      <dgm:spPr/>
      <dgm:t>
        <a:bodyPr/>
        <a:lstStyle/>
        <a:p>
          <a:endParaRPr lang="tr-TR"/>
        </a:p>
      </dgm:t>
    </dgm:pt>
    <dgm:pt modelId="{2843442B-5F80-4E3B-9384-058A256F383F}">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Dolu konteynerin brüt ağırlığını Yöntem-1 uyarınca tespit etme imkanı bulunmayan kıyı tesisi işleticisi bu </a:t>
          </a:r>
          <a:r>
            <a:rPr lang="tr-TR" sz="2000" dirty="0" err="1" smtClean="0">
              <a:latin typeface="Verdana" panose="020B0604030504040204" pitchFamily="34" charset="0"/>
              <a:ea typeface="Verdana" panose="020B0604030504040204" pitchFamily="34" charset="0"/>
              <a:cs typeface="Verdana" panose="020B0604030504040204" pitchFamily="34" charset="0"/>
            </a:rPr>
            <a:t>durmunu</a:t>
          </a:r>
          <a:r>
            <a:rPr lang="tr-TR" sz="2000" dirty="0" smtClean="0">
              <a:latin typeface="Verdana" panose="020B0604030504040204" pitchFamily="34" charset="0"/>
              <a:ea typeface="Verdana" panose="020B0604030504040204" pitchFamily="34" charset="0"/>
              <a:cs typeface="Verdana" panose="020B0604030504040204" pitchFamily="34" charset="0"/>
            </a:rPr>
            <a:t> yükletenlere ve hat operatörlerine önceden bildirir.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661947EA-C27B-4C92-8659-943D6907DC3C}" type="parTrans" cxnId="{6BAD1351-F954-4FAC-87CA-51F1603B13C5}">
      <dgm:prSet/>
      <dgm:spPr/>
      <dgm:t>
        <a:bodyPr/>
        <a:lstStyle/>
        <a:p>
          <a:endParaRPr lang="tr-TR"/>
        </a:p>
      </dgm:t>
    </dgm:pt>
    <dgm:pt modelId="{ACD8BFE6-960E-41AD-AB42-7CAD9692289A}" type="sibTrans" cxnId="{6BAD1351-F954-4FAC-87CA-51F1603B13C5}">
      <dgm:prSet/>
      <dgm:spPr/>
      <dgm:t>
        <a:bodyPr/>
        <a:lstStyle/>
        <a:p>
          <a:endParaRPr lang="tr-TR"/>
        </a:p>
      </dgm:t>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DBA bilgisi bulunmayan dolu bir konteyneri kıyı tesisine kabul ederse, bu konteynerin brüt ağırlığını Yöntem-1 uyarınca tespit ederek yükletene ve hat operatörüne bildirir.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3" custScaleX="153944" custScaleY="219880">
        <dgm:presLayoutVars>
          <dgm:bulletEnabled val="1"/>
        </dgm:presLayoutVars>
      </dgm:prSet>
      <dgm:spPr/>
      <dgm:t>
        <a:bodyPr/>
        <a:lstStyle/>
        <a:p>
          <a:endParaRPr lang="tr-TR"/>
        </a:p>
      </dgm:t>
    </dgm:pt>
    <dgm:pt modelId="{406294AF-C247-40C7-8E2E-8B54C4FF71E2}" type="pres">
      <dgm:prSet presAssocID="{5B14D87C-EF7C-49C6-9ECB-ADF896460855}" presName="sibTrans" presStyleCnt="0"/>
      <dgm:spPr/>
    </dgm:pt>
    <dgm:pt modelId="{D085C470-3043-478D-B640-731C8771DFE7}" type="pres">
      <dgm:prSet presAssocID="{F1D01D12-CB06-440D-BFD9-3406945DE807}" presName="textNode" presStyleLbl="node1" presStyleIdx="1" presStyleCnt="3" custScaleX="166842" custScaleY="218048">
        <dgm:presLayoutVars>
          <dgm:bulletEnabled val="1"/>
        </dgm:presLayoutVars>
      </dgm:prSet>
      <dgm:spPr/>
      <dgm:t>
        <a:bodyPr/>
        <a:lstStyle/>
        <a:p>
          <a:endParaRPr lang="tr-TR"/>
        </a:p>
      </dgm:t>
    </dgm:pt>
    <dgm:pt modelId="{C9D3C098-102B-4C2F-9A29-9803C5623C86}" type="pres">
      <dgm:prSet presAssocID="{9CD2FEF0-8207-4124-BF54-58C325C42E86}" presName="sibTrans" presStyleCnt="0"/>
      <dgm:spPr/>
    </dgm:pt>
    <dgm:pt modelId="{E0380012-D19C-4A4D-834E-F298848428A5}" type="pres">
      <dgm:prSet presAssocID="{2843442B-5F80-4E3B-9384-058A256F383F}" presName="textNode" presStyleLbl="node1" presStyleIdx="2" presStyleCnt="3" custScaleX="179099" custScaleY="210595">
        <dgm:presLayoutVars>
          <dgm:bulletEnabled val="1"/>
        </dgm:presLayoutVars>
      </dgm:prSet>
      <dgm:spPr/>
      <dgm:t>
        <a:bodyPr/>
        <a:lstStyle/>
        <a:p>
          <a:endParaRPr lang="tr-TR"/>
        </a:p>
      </dgm:t>
    </dgm:pt>
  </dgm:ptLst>
  <dgm:cxnLst>
    <dgm:cxn modelId="{4F14249E-C7E8-4E6F-ADE3-81B05BDDA165}" type="presOf" srcId="{C0582778-D516-4CE9-8276-E3865A380B49}" destId="{845A0957-D800-4467-B865-F9391B2654E3}" srcOrd="0" destOrd="0" presId="urn:microsoft.com/office/officeart/2005/8/layout/hProcess9"/>
    <dgm:cxn modelId="{6BAD1351-F954-4FAC-87CA-51F1603B13C5}" srcId="{C0582778-D516-4CE9-8276-E3865A380B49}" destId="{2843442B-5F80-4E3B-9384-058A256F383F}" srcOrd="2" destOrd="0" parTransId="{661947EA-C27B-4C92-8659-943D6907DC3C}" sibTransId="{ACD8BFE6-960E-41AD-AB42-7CAD9692289A}"/>
    <dgm:cxn modelId="{C690F3A9-EBE6-41A3-A868-511C57CCD08C}" type="presOf" srcId="{F1D01D12-CB06-440D-BFD9-3406945DE807}" destId="{D085C470-3043-478D-B640-731C8771DFE7}"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C9DE2382-0242-4046-B3FC-E9BA6E81877C}" type="presOf" srcId="{776ABD7B-AE99-46D5-A095-2AA82B88A512}" destId="{F9E516A4-4A1E-4DD7-A82B-BAC49C30D023}" srcOrd="0" destOrd="0" presId="urn:microsoft.com/office/officeart/2005/8/layout/hProcess9"/>
    <dgm:cxn modelId="{EBBCAC88-750B-4B40-8D53-C4CB4142CB27}" type="presOf" srcId="{2843442B-5F80-4E3B-9384-058A256F383F}" destId="{E0380012-D19C-4A4D-834E-F298848428A5}" srcOrd="0" destOrd="0" presId="urn:microsoft.com/office/officeart/2005/8/layout/hProcess9"/>
    <dgm:cxn modelId="{4B9C163D-12C1-4A24-BDFA-BAF22D8619B7}" srcId="{C0582778-D516-4CE9-8276-E3865A380B49}" destId="{F1D01D12-CB06-440D-BFD9-3406945DE807}" srcOrd="1" destOrd="0" parTransId="{17A9D3F9-C498-4841-B339-D3ED831F81A2}" sibTransId="{9CD2FEF0-8207-4124-BF54-58C325C42E86}"/>
    <dgm:cxn modelId="{4D09ADC8-3096-47A3-9EC7-250CC6B5C347}" type="presParOf" srcId="{845A0957-D800-4467-B865-F9391B2654E3}" destId="{DFA65CA1-B237-4D30-B0C9-207313C62947}" srcOrd="0" destOrd="0" presId="urn:microsoft.com/office/officeart/2005/8/layout/hProcess9"/>
    <dgm:cxn modelId="{B2E32585-D8F6-4D7C-AEF6-8B1E35648D28}" type="presParOf" srcId="{845A0957-D800-4467-B865-F9391B2654E3}" destId="{62D2BE52-DE1A-4EB2-B6E4-3A5FE6C464CE}" srcOrd="1" destOrd="0" presId="urn:microsoft.com/office/officeart/2005/8/layout/hProcess9"/>
    <dgm:cxn modelId="{E5DDAF96-4E66-4DEC-876D-5643B1F37C21}" type="presParOf" srcId="{62D2BE52-DE1A-4EB2-B6E4-3A5FE6C464CE}" destId="{F9E516A4-4A1E-4DD7-A82B-BAC49C30D023}" srcOrd="0" destOrd="0" presId="urn:microsoft.com/office/officeart/2005/8/layout/hProcess9"/>
    <dgm:cxn modelId="{13C21BCF-33D2-4F6C-9615-A986BF105CB9}" type="presParOf" srcId="{62D2BE52-DE1A-4EB2-B6E4-3A5FE6C464CE}" destId="{406294AF-C247-40C7-8E2E-8B54C4FF71E2}" srcOrd="1" destOrd="0" presId="urn:microsoft.com/office/officeart/2005/8/layout/hProcess9"/>
    <dgm:cxn modelId="{898364A8-F749-4F32-B101-09AE27CF77E2}" type="presParOf" srcId="{62D2BE52-DE1A-4EB2-B6E4-3A5FE6C464CE}" destId="{D085C470-3043-478D-B640-731C8771DFE7}" srcOrd="2" destOrd="0" presId="urn:microsoft.com/office/officeart/2005/8/layout/hProcess9"/>
    <dgm:cxn modelId="{28FDD36A-CBEC-45FA-8420-0A2B156CB850}" type="presParOf" srcId="{62D2BE52-DE1A-4EB2-B6E4-3A5FE6C464CE}" destId="{C9D3C098-102B-4C2F-9A29-9803C5623C86}" srcOrd="3" destOrd="0" presId="urn:microsoft.com/office/officeart/2005/8/layout/hProcess9"/>
    <dgm:cxn modelId="{4D46FFCE-0FCE-4355-9AA0-8197CBB9AC60}" type="presParOf" srcId="{62D2BE52-DE1A-4EB2-B6E4-3A5FE6C464CE}" destId="{E0380012-D19C-4A4D-834E-F298848428A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2843442B-5F80-4E3B-9384-058A256F383F}">
      <dgm:prSet phldrT="[Metin]"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Tesisinde yüklenen ihracata yönelik ve transit durumunda bulunan dolu konteynerlerin adedini istatistiki olarak tutar. İdare tarafından talep edilmesi halinde bu verileri aylık, 3 aylık, 6 aylık ve yıllık olarak ibraz eder.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661947EA-C27B-4C92-8659-943D6907DC3C}" type="parTrans" cxnId="{6BAD1351-F954-4FAC-87CA-51F1603B13C5}">
      <dgm:prSet/>
      <dgm:spPr/>
      <dgm:t>
        <a:bodyPr/>
        <a:lstStyle/>
        <a:p>
          <a:endParaRPr lang="tr-TR"/>
        </a:p>
      </dgm:t>
    </dgm:pt>
    <dgm:pt modelId="{ACD8BFE6-960E-41AD-AB42-7CAD9692289A}" type="sibTrans" cxnId="{6BAD1351-F954-4FAC-87CA-51F1603B13C5}">
      <dgm:prSet/>
      <dgm:spPr/>
      <dgm:t>
        <a:bodyPr/>
        <a:lstStyle/>
        <a:p>
          <a:endParaRPr lang="tr-TR"/>
        </a:p>
      </dgm:t>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Doğrulanmış brüt ağırlık bilgisi bulunmayan konteyneri gemiye yüklemez.</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2" custScaleX="124532" custScaleY="205846">
        <dgm:presLayoutVars>
          <dgm:bulletEnabled val="1"/>
        </dgm:presLayoutVars>
      </dgm:prSet>
      <dgm:spPr/>
      <dgm:t>
        <a:bodyPr/>
        <a:lstStyle/>
        <a:p>
          <a:endParaRPr lang="tr-TR"/>
        </a:p>
      </dgm:t>
    </dgm:pt>
    <dgm:pt modelId="{406294AF-C247-40C7-8E2E-8B54C4FF71E2}" type="pres">
      <dgm:prSet presAssocID="{5B14D87C-EF7C-49C6-9ECB-ADF896460855}" presName="sibTrans" presStyleCnt="0"/>
      <dgm:spPr/>
    </dgm:pt>
    <dgm:pt modelId="{E0380012-D19C-4A4D-834E-F298848428A5}" type="pres">
      <dgm:prSet presAssocID="{2843442B-5F80-4E3B-9384-058A256F383F}" presName="textNode" presStyleLbl="node1" presStyleIdx="1" presStyleCnt="2" custScaleX="154414" custScaleY="202506">
        <dgm:presLayoutVars>
          <dgm:bulletEnabled val="1"/>
        </dgm:presLayoutVars>
      </dgm:prSet>
      <dgm:spPr/>
      <dgm:t>
        <a:bodyPr/>
        <a:lstStyle/>
        <a:p>
          <a:endParaRPr lang="tr-TR"/>
        </a:p>
      </dgm:t>
    </dgm:pt>
  </dgm:ptLst>
  <dgm:cxnLst>
    <dgm:cxn modelId="{65DF93BD-793E-4F54-A0D2-13BBF12CDA62}" type="presOf" srcId="{2843442B-5F80-4E3B-9384-058A256F383F}" destId="{E0380012-D19C-4A4D-834E-F298848428A5}" srcOrd="0" destOrd="0" presId="urn:microsoft.com/office/officeart/2005/8/layout/hProcess9"/>
    <dgm:cxn modelId="{6BAD1351-F954-4FAC-87CA-51F1603B13C5}" srcId="{C0582778-D516-4CE9-8276-E3865A380B49}" destId="{2843442B-5F80-4E3B-9384-058A256F383F}" srcOrd="1" destOrd="0" parTransId="{661947EA-C27B-4C92-8659-943D6907DC3C}" sibTransId="{ACD8BFE6-960E-41AD-AB42-7CAD9692289A}"/>
    <dgm:cxn modelId="{B4ABCFC2-8B0C-4BCA-86D8-9A7F2B1B79A0}" srcId="{C0582778-D516-4CE9-8276-E3865A380B49}" destId="{776ABD7B-AE99-46D5-A095-2AA82B88A512}" srcOrd="0" destOrd="0" parTransId="{F5DAE698-374F-41A3-A02F-6F5B937D7944}" sibTransId="{5B14D87C-EF7C-49C6-9ECB-ADF896460855}"/>
    <dgm:cxn modelId="{D3B192A6-4845-4B1B-8504-FF4DC81B5FBB}" type="presOf" srcId="{C0582778-D516-4CE9-8276-E3865A380B49}" destId="{845A0957-D800-4467-B865-F9391B2654E3}" srcOrd="0" destOrd="0" presId="urn:microsoft.com/office/officeart/2005/8/layout/hProcess9"/>
    <dgm:cxn modelId="{8440F242-C985-424E-BF61-4A21B7B5C4EC}" type="presOf" srcId="{776ABD7B-AE99-46D5-A095-2AA82B88A512}" destId="{F9E516A4-4A1E-4DD7-A82B-BAC49C30D023}" srcOrd="0" destOrd="0" presId="urn:microsoft.com/office/officeart/2005/8/layout/hProcess9"/>
    <dgm:cxn modelId="{271BBE07-D04C-4601-A1FB-6E066D64EC41}" type="presParOf" srcId="{845A0957-D800-4467-B865-F9391B2654E3}" destId="{DFA65CA1-B237-4D30-B0C9-207313C62947}" srcOrd="0" destOrd="0" presId="urn:microsoft.com/office/officeart/2005/8/layout/hProcess9"/>
    <dgm:cxn modelId="{E8BD0F57-6BA6-498A-8774-5ADBE46BF89C}" type="presParOf" srcId="{845A0957-D800-4467-B865-F9391B2654E3}" destId="{62D2BE52-DE1A-4EB2-B6E4-3A5FE6C464CE}" srcOrd="1" destOrd="0" presId="urn:microsoft.com/office/officeart/2005/8/layout/hProcess9"/>
    <dgm:cxn modelId="{15B1B6DD-C464-425C-A491-D402CEA92AFE}" type="presParOf" srcId="{62D2BE52-DE1A-4EB2-B6E4-3A5FE6C464CE}" destId="{F9E516A4-4A1E-4DD7-A82B-BAC49C30D023}" srcOrd="0" destOrd="0" presId="urn:microsoft.com/office/officeart/2005/8/layout/hProcess9"/>
    <dgm:cxn modelId="{9F52E83B-DD41-4ECF-B8BE-BB31246D4C46}" type="presParOf" srcId="{62D2BE52-DE1A-4EB2-B6E4-3A5FE6C464CE}" destId="{406294AF-C247-40C7-8E2E-8B54C4FF71E2}" srcOrd="1" destOrd="0" presId="urn:microsoft.com/office/officeart/2005/8/layout/hProcess9"/>
    <dgm:cxn modelId="{283DACE5-C6F5-44CF-A747-08AA7E9125AD}" type="presParOf" srcId="{62D2BE52-DE1A-4EB2-B6E4-3A5FE6C464CE}" destId="{E0380012-D19C-4A4D-834E-F298848428A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Taşıyan, azami izin verilen brüt ağırlığını aşmış şekilde yüklenen dolu konteynerler ile DBA bilgisi bulunmayan dolu konteynerleri gemisine kabul etmez.</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ScaleX="11520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1" custScaleX="242119" custScaleY="116314" custLinFactNeighborX="-14640">
        <dgm:presLayoutVars>
          <dgm:bulletEnabled val="1"/>
        </dgm:presLayoutVars>
      </dgm:prSet>
      <dgm:spPr/>
      <dgm:t>
        <a:bodyPr/>
        <a:lstStyle/>
        <a:p>
          <a:endParaRPr lang="tr-TR"/>
        </a:p>
      </dgm:t>
    </dgm:pt>
  </dgm:ptLst>
  <dgm:cxnLst>
    <dgm:cxn modelId="{CEDEECBF-3874-48EB-9AE4-2B85472EFE7B}" type="presOf" srcId="{C0582778-D516-4CE9-8276-E3865A380B49}" destId="{845A0957-D800-4467-B865-F9391B2654E3}"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F912E47C-3CF9-4577-BF33-B4B62C86CF7A}" type="presOf" srcId="{776ABD7B-AE99-46D5-A095-2AA82B88A512}" destId="{F9E516A4-4A1E-4DD7-A82B-BAC49C30D023}" srcOrd="0" destOrd="0" presId="urn:microsoft.com/office/officeart/2005/8/layout/hProcess9"/>
    <dgm:cxn modelId="{3D9F4EE8-FE90-4715-91BA-7BCD4AE0EF66}" type="presParOf" srcId="{845A0957-D800-4467-B865-F9391B2654E3}" destId="{DFA65CA1-B237-4D30-B0C9-207313C62947}" srcOrd="0" destOrd="0" presId="urn:microsoft.com/office/officeart/2005/8/layout/hProcess9"/>
    <dgm:cxn modelId="{928A1B5A-DE3E-463D-9713-1ED1AEE5E8F0}" type="presParOf" srcId="{845A0957-D800-4467-B865-F9391B2654E3}" destId="{62D2BE52-DE1A-4EB2-B6E4-3A5FE6C464CE}" srcOrd="1" destOrd="0" presId="urn:microsoft.com/office/officeart/2005/8/layout/hProcess9"/>
    <dgm:cxn modelId="{FCE39EA8-7819-4A8B-9C43-2A36873CD2A3}" type="presParOf" srcId="{62D2BE52-DE1A-4EB2-B6E4-3A5FE6C464CE}" destId="{F9E516A4-4A1E-4DD7-A82B-BAC49C30D02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Hat operatörü dolu konteynerin DBA bilgisini yükleten adına ilgili taraflara bildirmek üzere yükleten ile bir yazılı sözleşme yaptığında doğrulanmış brüt ağırlık bilgisini taşıyan ile kıyı tesisi işleticisine bildirmek zorundadır.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ScaleX="11520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1" custScaleX="199895" custScaleY="107830" custLinFactNeighborX="-16517" custLinFactNeighborY="-84">
        <dgm:presLayoutVars>
          <dgm:bulletEnabled val="1"/>
        </dgm:presLayoutVars>
      </dgm:prSet>
      <dgm:spPr/>
      <dgm:t>
        <a:bodyPr/>
        <a:lstStyle/>
        <a:p>
          <a:endParaRPr lang="tr-TR"/>
        </a:p>
      </dgm:t>
    </dgm:pt>
  </dgm:ptLst>
  <dgm:cxnLst>
    <dgm:cxn modelId="{2CEEC2BF-76E2-45DE-8F03-EF469258EDB0}" type="presOf" srcId="{776ABD7B-AE99-46D5-A095-2AA82B88A512}" destId="{F9E516A4-4A1E-4DD7-A82B-BAC49C30D023}" srcOrd="0" destOrd="0" presId="urn:microsoft.com/office/officeart/2005/8/layout/hProcess9"/>
    <dgm:cxn modelId="{7EF800DD-355F-40DC-8A73-DC9950D7ADD0}" type="presOf" srcId="{C0582778-D516-4CE9-8276-E3865A380B49}" destId="{845A0957-D800-4467-B865-F9391B2654E3}"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A2256A80-2FE5-43EC-85E4-8011EF9E4030}" type="presParOf" srcId="{845A0957-D800-4467-B865-F9391B2654E3}" destId="{DFA65CA1-B237-4D30-B0C9-207313C62947}" srcOrd="0" destOrd="0" presId="urn:microsoft.com/office/officeart/2005/8/layout/hProcess9"/>
    <dgm:cxn modelId="{ADBD41AA-6D07-4022-8097-65A0F3084A7D}" type="presParOf" srcId="{845A0957-D800-4467-B865-F9391B2654E3}" destId="{62D2BE52-DE1A-4EB2-B6E4-3A5FE6C464CE}" srcOrd="1" destOrd="0" presId="urn:microsoft.com/office/officeart/2005/8/layout/hProcess9"/>
    <dgm:cxn modelId="{1516D4FE-E016-469F-8296-D72F0DA660EF}" type="presParOf" srcId="{62D2BE52-DE1A-4EB2-B6E4-3A5FE6C464CE}" destId="{F9E516A4-4A1E-4DD7-A82B-BAC49C30D02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Yöntem 1 ve 2 kapsamında kullanılan tartı aletlerinin </a:t>
          </a:r>
          <a:r>
            <a:rPr lang="tr-TR" sz="2000" b="1" dirty="0" smtClean="0">
              <a:latin typeface="Verdana" panose="020B0604030504040204" pitchFamily="34" charset="0"/>
              <a:ea typeface="Verdana" panose="020B0604030504040204" pitchFamily="34" charset="0"/>
              <a:cs typeface="Verdana" panose="020B0604030504040204" pitchFamily="34" charset="0"/>
            </a:rPr>
            <a:t>6 ayı geçmeyecek aralıklarla</a:t>
          </a:r>
          <a:r>
            <a:rPr lang="tr-TR" sz="2000" dirty="0" smtClean="0">
              <a:latin typeface="Verdana" panose="020B0604030504040204" pitchFamily="34" charset="0"/>
              <a:ea typeface="Verdana" panose="020B0604030504040204" pitchFamily="34" charset="0"/>
              <a:cs typeface="Verdana" panose="020B0604030504040204" pitchFamily="34" charset="0"/>
            </a:rPr>
            <a:t> ve düzenli olarak kalibrasyonu ile ağırlık ölçüm doğrulamasını, sertifikalandırılmasını, testini ve periyodik bakımını sağlar ve bu işlemlere yönelik kayıtları tutar ve prosedürleri oluşturur.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ScaleX="11520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1" custScaleX="195234" custScaleY="101938" custLinFactNeighborX="-7060" custLinFactNeighborY="-2316">
        <dgm:presLayoutVars>
          <dgm:bulletEnabled val="1"/>
        </dgm:presLayoutVars>
      </dgm:prSet>
      <dgm:spPr/>
      <dgm:t>
        <a:bodyPr/>
        <a:lstStyle/>
        <a:p>
          <a:endParaRPr lang="tr-TR"/>
        </a:p>
      </dgm:t>
    </dgm:pt>
  </dgm:ptLst>
  <dgm:cxnLst>
    <dgm:cxn modelId="{162BFD0E-BFE4-4B17-B6D3-E117597958A3}" type="presOf" srcId="{C0582778-D516-4CE9-8276-E3865A380B49}" destId="{845A0957-D800-4467-B865-F9391B2654E3}"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A8BE49C2-129E-4621-9072-368EF5BC3F46}" type="presOf" srcId="{776ABD7B-AE99-46D5-A095-2AA82B88A512}" destId="{F9E516A4-4A1E-4DD7-A82B-BAC49C30D023}" srcOrd="0" destOrd="0" presId="urn:microsoft.com/office/officeart/2005/8/layout/hProcess9"/>
    <dgm:cxn modelId="{86D8D5AD-D862-4E82-886D-0754390E5EE5}" type="presParOf" srcId="{845A0957-D800-4467-B865-F9391B2654E3}" destId="{DFA65CA1-B237-4D30-B0C9-207313C62947}" srcOrd="0" destOrd="0" presId="urn:microsoft.com/office/officeart/2005/8/layout/hProcess9"/>
    <dgm:cxn modelId="{55F9D2C8-FB47-4C26-911D-258007E6770E}" type="presParOf" srcId="{845A0957-D800-4467-B865-F9391B2654E3}" destId="{62D2BE52-DE1A-4EB2-B6E4-3A5FE6C464CE}" srcOrd="1" destOrd="0" presId="urn:microsoft.com/office/officeart/2005/8/layout/hProcess9"/>
    <dgm:cxn modelId="{961F23F7-B9AD-4F2B-B234-E433331301CF}" type="presParOf" srcId="{62D2BE52-DE1A-4EB2-B6E4-3A5FE6C464CE}" destId="{F9E516A4-4A1E-4DD7-A82B-BAC49C30D02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582778-D516-4CE9-8276-E3865A380B49}" type="doc">
      <dgm:prSet loTypeId="urn:microsoft.com/office/officeart/2005/8/layout/hProcess9" loCatId="process" qsTypeId="urn:microsoft.com/office/officeart/2005/8/quickstyle/simple1" qsCatId="simple" csTypeId="urn:microsoft.com/office/officeart/2005/8/colors/accent1_2" csCatId="accent1" phldr="1"/>
      <dgm:spPr/>
    </dgm:pt>
    <dgm:pt modelId="{776ABD7B-AE99-46D5-A095-2AA82B88A512}">
      <dgm:prSet custT="1"/>
      <dgm:spPr/>
      <dgm: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Konteynere birden fazla tarafa ait </a:t>
          </a:r>
          <a:r>
            <a:rPr lang="tr-TR" sz="2000" dirty="0" err="1" smtClean="0">
              <a:latin typeface="Verdana" panose="020B0604030504040204" pitchFamily="34" charset="0"/>
              <a:ea typeface="Verdana" panose="020B0604030504040204" pitchFamily="34" charset="0"/>
              <a:cs typeface="Verdana" panose="020B0604030504040204" pitchFamily="34" charset="0"/>
            </a:rPr>
            <a:t>parsiyel</a:t>
          </a:r>
          <a:r>
            <a:rPr lang="tr-TR" sz="2000" dirty="0" smtClean="0">
              <a:latin typeface="Verdana" panose="020B0604030504040204" pitchFamily="34" charset="0"/>
              <a:ea typeface="Verdana" panose="020B0604030504040204" pitchFamily="34" charset="0"/>
              <a:cs typeface="Verdana" panose="020B0604030504040204" pitchFamily="34" charset="0"/>
            </a:rPr>
            <a:t> yükleri veya sadece bir tarafa ait yükü yükleyen ve/veya bu tür yüklerin bulunduğu söz konusu konteyneri deniz taşımacılığına sunan ve taşıma sözleşmesinde yükleten olarak belirtilen taşıma işleri organizatörü, yükleten olarak kabul edilir. Bu durumda taşıma işleri organizatörü, konteynerin doğrulanmış brüt ağırlığının Yöntem-1 yoluyla tespit edilerek taşıyan ile kıyı tesisi işleticisine iletilmesinden sorumludur.</a:t>
          </a:r>
          <a:endParaRPr lang="tr-TR" sz="2000" dirty="0">
            <a:latin typeface="Verdana" panose="020B0604030504040204" pitchFamily="34" charset="0"/>
            <a:ea typeface="Verdana" panose="020B0604030504040204" pitchFamily="34" charset="0"/>
            <a:cs typeface="Verdana" panose="020B0604030504040204" pitchFamily="34" charset="0"/>
          </a:endParaRPr>
        </a:p>
      </dgm:t>
    </dgm:pt>
    <dgm:pt modelId="{F5DAE698-374F-41A3-A02F-6F5B937D7944}" type="parTrans" cxnId="{B4ABCFC2-8B0C-4BCA-86D8-9A7F2B1B79A0}">
      <dgm:prSet/>
      <dgm:spPr/>
      <dgm:t>
        <a:bodyPr/>
        <a:lstStyle/>
        <a:p>
          <a:endParaRPr lang="tr-TR"/>
        </a:p>
      </dgm:t>
    </dgm:pt>
    <dgm:pt modelId="{5B14D87C-EF7C-49C6-9ECB-ADF896460855}" type="sibTrans" cxnId="{B4ABCFC2-8B0C-4BCA-86D8-9A7F2B1B79A0}">
      <dgm:prSet/>
      <dgm:spPr/>
      <dgm:t>
        <a:bodyPr/>
        <a:lstStyle/>
        <a:p>
          <a:endParaRPr lang="tr-TR"/>
        </a:p>
      </dgm:t>
    </dgm:pt>
    <dgm:pt modelId="{845A0957-D800-4467-B865-F9391B2654E3}" type="pres">
      <dgm:prSet presAssocID="{C0582778-D516-4CE9-8276-E3865A380B49}" presName="CompostProcess" presStyleCnt="0">
        <dgm:presLayoutVars>
          <dgm:dir/>
          <dgm:resizeHandles val="exact"/>
        </dgm:presLayoutVars>
      </dgm:prSet>
      <dgm:spPr/>
    </dgm:pt>
    <dgm:pt modelId="{DFA65CA1-B237-4D30-B0C9-207313C62947}" type="pres">
      <dgm:prSet presAssocID="{C0582778-D516-4CE9-8276-E3865A380B49}" presName="arrow" presStyleLbl="bgShp" presStyleIdx="0" presStyleCnt="1" custScaleX="115201" custLinFactNeighborX="50" custLinFactNeighborY="192"/>
      <dgm:spPr/>
    </dgm:pt>
    <dgm:pt modelId="{62D2BE52-DE1A-4EB2-B6E4-3A5FE6C464CE}" type="pres">
      <dgm:prSet presAssocID="{C0582778-D516-4CE9-8276-E3865A380B49}" presName="linearProcess" presStyleCnt="0"/>
      <dgm:spPr/>
    </dgm:pt>
    <dgm:pt modelId="{F9E516A4-4A1E-4DD7-A82B-BAC49C30D023}" type="pres">
      <dgm:prSet presAssocID="{776ABD7B-AE99-46D5-A095-2AA82B88A512}" presName="textNode" presStyleLbl="node1" presStyleIdx="0" presStyleCnt="1" custScaleX="199895" custScaleY="155556" custLinFactNeighborX="-16517" custLinFactNeighborY="-84">
        <dgm:presLayoutVars>
          <dgm:bulletEnabled val="1"/>
        </dgm:presLayoutVars>
      </dgm:prSet>
      <dgm:spPr/>
      <dgm:t>
        <a:bodyPr/>
        <a:lstStyle/>
        <a:p>
          <a:endParaRPr lang="tr-TR"/>
        </a:p>
      </dgm:t>
    </dgm:pt>
  </dgm:ptLst>
  <dgm:cxnLst>
    <dgm:cxn modelId="{276C1DF5-4CE7-435F-883F-190A53784D8A}" type="presOf" srcId="{776ABD7B-AE99-46D5-A095-2AA82B88A512}" destId="{F9E516A4-4A1E-4DD7-A82B-BAC49C30D023}" srcOrd="0" destOrd="0" presId="urn:microsoft.com/office/officeart/2005/8/layout/hProcess9"/>
    <dgm:cxn modelId="{B4ABCFC2-8B0C-4BCA-86D8-9A7F2B1B79A0}" srcId="{C0582778-D516-4CE9-8276-E3865A380B49}" destId="{776ABD7B-AE99-46D5-A095-2AA82B88A512}" srcOrd="0" destOrd="0" parTransId="{F5DAE698-374F-41A3-A02F-6F5B937D7944}" sibTransId="{5B14D87C-EF7C-49C6-9ECB-ADF896460855}"/>
    <dgm:cxn modelId="{DEF01DA7-5536-4464-88A0-A07E308B5C7B}" type="presOf" srcId="{C0582778-D516-4CE9-8276-E3865A380B49}" destId="{845A0957-D800-4467-B865-F9391B2654E3}" srcOrd="0" destOrd="0" presId="urn:microsoft.com/office/officeart/2005/8/layout/hProcess9"/>
    <dgm:cxn modelId="{B6BA9242-D08D-46F3-87DB-AAFDD8E890FA}" type="presParOf" srcId="{845A0957-D800-4467-B865-F9391B2654E3}" destId="{DFA65CA1-B237-4D30-B0C9-207313C62947}" srcOrd="0" destOrd="0" presId="urn:microsoft.com/office/officeart/2005/8/layout/hProcess9"/>
    <dgm:cxn modelId="{00FC0750-C9EF-4FC9-91B9-9369B27F81FA}" type="presParOf" srcId="{845A0957-D800-4467-B865-F9391B2654E3}" destId="{62D2BE52-DE1A-4EB2-B6E4-3A5FE6C464CE}" srcOrd="1" destOrd="0" presId="urn:microsoft.com/office/officeart/2005/8/layout/hProcess9"/>
    <dgm:cxn modelId="{F6EA65B9-B062-4281-8B24-EAB0B72EC46A}" type="presParOf" srcId="{62D2BE52-DE1A-4EB2-B6E4-3A5FE6C464CE}" destId="{F9E516A4-4A1E-4DD7-A82B-BAC49C30D02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1445D-F4D5-4DF6-AD9F-F42195E5413E}" type="datetimeFigureOut">
              <a:rPr lang="tr-TR" smtClean="0"/>
              <a:t>20.06.2016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47409-9641-436B-8000-C244B6000939}" type="slidenum">
              <a:rPr lang="tr-TR" smtClean="0"/>
              <a:t>‹#›</a:t>
            </a:fld>
            <a:endParaRPr lang="tr-TR"/>
          </a:p>
        </p:txBody>
      </p:sp>
    </p:spTree>
    <p:extLst>
      <p:ext uri="{BB962C8B-B14F-4D97-AF65-F5344CB8AC3E}">
        <p14:creationId xmlns:p14="http://schemas.microsoft.com/office/powerpoint/2010/main" val="277610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1</a:t>
            </a:fld>
            <a:endParaRPr lang="tr-TR"/>
          </a:p>
        </p:txBody>
      </p:sp>
    </p:spTree>
    <p:extLst>
      <p:ext uri="{BB962C8B-B14F-4D97-AF65-F5344CB8AC3E}">
        <p14:creationId xmlns:p14="http://schemas.microsoft.com/office/powerpoint/2010/main" val="156764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CC47409-9641-436B-8000-C244B6000939}" type="slidenum">
              <a:rPr lang="tr-TR" smtClean="0"/>
              <a:t>41</a:t>
            </a:fld>
            <a:endParaRPr lang="tr-TR"/>
          </a:p>
        </p:txBody>
      </p:sp>
    </p:spTree>
    <p:extLst>
      <p:ext uri="{BB962C8B-B14F-4D97-AF65-F5344CB8AC3E}">
        <p14:creationId xmlns:p14="http://schemas.microsoft.com/office/powerpoint/2010/main" val="180730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CC47409-9641-436B-8000-C244B6000939}" type="slidenum">
              <a:rPr lang="tr-TR" smtClean="0"/>
              <a:t>42</a:t>
            </a:fld>
            <a:endParaRPr lang="tr-TR"/>
          </a:p>
        </p:txBody>
      </p:sp>
    </p:spTree>
    <p:extLst>
      <p:ext uri="{BB962C8B-B14F-4D97-AF65-F5344CB8AC3E}">
        <p14:creationId xmlns:p14="http://schemas.microsoft.com/office/powerpoint/2010/main" val="180730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43</a:t>
            </a:fld>
            <a:endParaRPr lang="tr-TR"/>
          </a:p>
        </p:txBody>
      </p:sp>
    </p:spTree>
    <p:extLst>
      <p:ext uri="{BB962C8B-B14F-4D97-AF65-F5344CB8AC3E}">
        <p14:creationId xmlns:p14="http://schemas.microsoft.com/office/powerpoint/2010/main" val="255374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44</a:t>
            </a:fld>
            <a:endParaRPr lang="tr-TR"/>
          </a:p>
        </p:txBody>
      </p:sp>
    </p:spTree>
    <p:extLst>
      <p:ext uri="{BB962C8B-B14F-4D97-AF65-F5344CB8AC3E}">
        <p14:creationId xmlns:p14="http://schemas.microsoft.com/office/powerpoint/2010/main" val="255374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45</a:t>
            </a:fld>
            <a:endParaRPr lang="tr-TR"/>
          </a:p>
        </p:txBody>
      </p:sp>
    </p:spTree>
    <p:extLst>
      <p:ext uri="{BB962C8B-B14F-4D97-AF65-F5344CB8AC3E}">
        <p14:creationId xmlns:p14="http://schemas.microsoft.com/office/powerpoint/2010/main" val="255374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46</a:t>
            </a:fld>
            <a:endParaRPr lang="tr-TR"/>
          </a:p>
        </p:txBody>
      </p:sp>
    </p:spTree>
    <p:extLst>
      <p:ext uri="{BB962C8B-B14F-4D97-AF65-F5344CB8AC3E}">
        <p14:creationId xmlns:p14="http://schemas.microsoft.com/office/powerpoint/2010/main" val="255374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48</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49</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50</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51</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2</a:t>
            </a:fld>
            <a:endParaRPr lang="tr-TR"/>
          </a:p>
        </p:txBody>
      </p:sp>
    </p:spTree>
    <p:extLst>
      <p:ext uri="{BB962C8B-B14F-4D97-AF65-F5344CB8AC3E}">
        <p14:creationId xmlns:p14="http://schemas.microsoft.com/office/powerpoint/2010/main" val="40227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52</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53</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54</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56</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57</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59</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60</a:t>
            </a:fld>
            <a:endParaRPr lang="tr-TR"/>
          </a:p>
        </p:txBody>
      </p:sp>
    </p:spTree>
    <p:extLst>
      <p:ext uri="{BB962C8B-B14F-4D97-AF65-F5344CB8AC3E}">
        <p14:creationId xmlns:p14="http://schemas.microsoft.com/office/powerpoint/2010/main" val="325710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61</a:t>
            </a:fld>
            <a:endParaRPr lang="tr-TR"/>
          </a:p>
        </p:txBody>
      </p:sp>
    </p:spTree>
    <p:extLst>
      <p:ext uri="{BB962C8B-B14F-4D97-AF65-F5344CB8AC3E}">
        <p14:creationId xmlns:p14="http://schemas.microsoft.com/office/powerpoint/2010/main" val="2859497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62</a:t>
            </a:fld>
            <a:endParaRPr lang="tr-TR"/>
          </a:p>
        </p:txBody>
      </p:sp>
    </p:spTree>
    <p:extLst>
      <p:ext uri="{BB962C8B-B14F-4D97-AF65-F5344CB8AC3E}">
        <p14:creationId xmlns:p14="http://schemas.microsoft.com/office/powerpoint/2010/main" val="156764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3</a:t>
            </a:fld>
            <a:endParaRPr lang="tr-TR"/>
          </a:p>
        </p:txBody>
      </p:sp>
    </p:spTree>
    <p:extLst>
      <p:ext uri="{BB962C8B-B14F-4D97-AF65-F5344CB8AC3E}">
        <p14:creationId xmlns:p14="http://schemas.microsoft.com/office/powerpoint/2010/main" val="189482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4</a:t>
            </a:fld>
            <a:endParaRPr lang="tr-TR"/>
          </a:p>
        </p:txBody>
      </p:sp>
    </p:spTree>
    <p:extLst>
      <p:ext uri="{BB962C8B-B14F-4D97-AF65-F5344CB8AC3E}">
        <p14:creationId xmlns:p14="http://schemas.microsoft.com/office/powerpoint/2010/main" val="189482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5</a:t>
            </a:fld>
            <a:endParaRPr lang="tr-TR"/>
          </a:p>
        </p:txBody>
      </p:sp>
    </p:spTree>
    <p:extLst>
      <p:ext uri="{BB962C8B-B14F-4D97-AF65-F5344CB8AC3E}">
        <p14:creationId xmlns:p14="http://schemas.microsoft.com/office/powerpoint/2010/main" val="189482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C47409-9641-436B-8000-C244B6000939}" type="slidenum">
              <a:rPr lang="tr-TR" smtClean="0"/>
              <a:t>17</a:t>
            </a:fld>
            <a:endParaRPr lang="tr-TR"/>
          </a:p>
        </p:txBody>
      </p:sp>
    </p:spTree>
    <p:extLst>
      <p:ext uri="{BB962C8B-B14F-4D97-AF65-F5344CB8AC3E}">
        <p14:creationId xmlns:p14="http://schemas.microsoft.com/office/powerpoint/2010/main" val="350645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8CC47409-9641-436B-8000-C244B6000939}" type="slidenum">
              <a:rPr lang="tr-TR" smtClean="0"/>
              <a:t>36</a:t>
            </a:fld>
            <a:endParaRPr lang="tr-TR"/>
          </a:p>
        </p:txBody>
      </p:sp>
    </p:spTree>
    <p:extLst>
      <p:ext uri="{BB962C8B-B14F-4D97-AF65-F5344CB8AC3E}">
        <p14:creationId xmlns:p14="http://schemas.microsoft.com/office/powerpoint/2010/main" val="40837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CC47409-9641-436B-8000-C244B6000939}" type="slidenum">
              <a:rPr lang="tr-TR" smtClean="0"/>
              <a:t>39</a:t>
            </a:fld>
            <a:endParaRPr lang="tr-TR"/>
          </a:p>
        </p:txBody>
      </p:sp>
    </p:spTree>
    <p:extLst>
      <p:ext uri="{BB962C8B-B14F-4D97-AF65-F5344CB8AC3E}">
        <p14:creationId xmlns:p14="http://schemas.microsoft.com/office/powerpoint/2010/main" val="180730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CC47409-9641-436B-8000-C244B6000939}" type="slidenum">
              <a:rPr lang="tr-TR" smtClean="0"/>
              <a:t>40</a:t>
            </a:fld>
            <a:endParaRPr lang="tr-TR"/>
          </a:p>
        </p:txBody>
      </p:sp>
    </p:spTree>
    <p:extLst>
      <p:ext uri="{BB962C8B-B14F-4D97-AF65-F5344CB8AC3E}">
        <p14:creationId xmlns:p14="http://schemas.microsoft.com/office/powerpoint/2010/main" val="180730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7287A1A-1276-4A0E-9B7C-F912D0F20A67}" type="datetime1">
              <a:rPr lang="tr-TR" smtClean="0"/>
              <a:t>20.06.2016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41215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0FDD6A-9F50-436F-92C2-285BB36B4C44}" type="datetime1">
              <a:rPr lang="tr-TR" smtClean="0"/>
              <a:t>20.06.2016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410497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F37CA7-8124-43F5-9775-1A481579E3F4}" type="datetime1">
              <a:rPr lang="tr-TR" smtClean="0"/>
              <a:t>20.06.2016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137836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42B4F0-1551-4EBA-91E0-3D48BE59408E}" type="datetime1">
              <a:rPr lang="tr-TR" smtClean="0"/>
              <a:t>20.06.2016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256321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F9EE3F-FD4A-4D28-BDB4-6B9DDD605172}" type="datetime1">
              <a:rPr lang="tr-TR" smtClean="0"/>
              <a:t>20.06.2016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338535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28374AD-2F2D-4A65-BE91-EDCFAD27E68B}" type="datetime1">
              <a:rPr lang="tr-TR" smtClean="0"/>
              <a:t>20.06.2016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299952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4930BC-531E-4082-BAC1-5744C8F1BA7C}" type="datetime1">
              <a:rPr lang="tr-TR" smtClean="0"/>
              <a:t>20.06.2016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385565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B9AE2F1-BB9E-44B3-92F0-440ADC98BE60}" type="datetime1">
              <a:rPr lang="tr-TR" smtClean="0"/>
              <a:t>20.06.2016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13892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D34D223-C540-4EAF-98B0-16B818B2AB8F}" type="datetime1">
              <a:rPr lang="tr-TR" smtClean="0"/>
              <a:t>20.06.2016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200635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A4ECB1E-0F4D-45CE-9869-F9D93F45245E}" type="datetime1">
              <a:rPr lang="tr-TR" smtClean="0"/>
              <a:t>20.06.2016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329510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4CBE9F3-27F5-4FB2-894A-7605D5C987E5}" type="datetime1">
              <a:rPr lang="tr-TR" smtClean="0"/>
              <a:t>20.06.2016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AC640D-BA70-4E29-8800-8AD267750801}" type="slidenum">
              <a:rPr lang="tr-TR" smtClean="0"/>
              <a:t>‹#›</a:t>
            </a:fld>
            <a:endParaRPr lang="tr-TR"/>
          </a:p>
        </p:txBody>
      </p:sp>
    </p:spTree>
    <p:extLst>
      <p:ext uri="{BB962C8B-B14F-4D97-AF65-F5344CB8AC3E}">
        <p14:creationId xmlns:p14="http://schemas.microsoft.com/office/powerpoint/2010/main" val="288191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D8257-9003-4060-914B-9F7BD04279FC}" type="datetime1">
              <a:rPr lang="tr-TR" smtClean="0"/>
              <a:t>20.06.2016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C640D-BA70-4E29-8800-8AD267750801}" type="slidenum">
              <a:rPr lang="tr-TR" smtClean="0"/>
              <a:t>‹#›</a:t>
            </a:fld>
            <a:endParaRPr lang="tr-TR"/>
          </a:p>
        </p:txBody>
      </p:sp>
    </p:spTree>
    <p:extLst>
      <p:ext uri="{BB962C8B-B14F-4D97-AF65-F5344CB8AC3E}">
        <p14:creationId xmlns:p14="http://schemas.microsoft.com/office/powerpoint/2010/main" val="204942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3" Type="http://schemas.openxmlformats.org/officeDocument/2006/relationships/hyperlink" Target="mailto:hakan.ozturk@udhb.gov.t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95155" y="143223"/>
            <a:ext cx="8377150" cy="1256984"/>
          </a:xfrm>
        </p:spPr>
        <p:txBody>
          <a:bodyPr>
            <a:norm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İMEAK DTO ACENTE EĞİTİM SEMİNERİ</a:t>
            </a:r>
            <a:endParaRPr lang="tr-TR"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İçerik Yer Tutucusu 2"/>
          <p:cNvSpPr txBox="1">
            <a:spLocks/>
          </p:cNvSpPr>
          <p:nvPr/>
        </p:nvSpPr>
        <p:spPr>
          <a:xfrm>
            <a:off x="834735" y="4401519"/>
            <a:ext cx="10515600" cy="2278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Hakan ÖZTÜRK – Denizcilik </a:t>
            </a:r>
            <a:r>
              <a:rPr lang="tr-TR" sz="2000" dirty="0" err="1" smtClean="0">
                <a:latin typeface="Verdana" panose="020B0604030504040204" pitchFamily="34" charset="0"/>
                <a:ea typeface="Verdana" panose="020B0604030504040204" pitchFamily="34" charset="0"/>
                <a:cs typeface="Verdana" panose="020B0604030504040204" pitchFamily="34" charset="0"/>
              </a:rPr>
              <a:t>Sörvey</a:t>
            </a:r>
            <a:r>
              <a:rPr lang="tr-TR" sz="2000" dirty="0" smtClean="0">
                <a:latin typeface="Verdana" panose="020B0604030504040204" pitchFamily="34" charset="0"/>
                <a:ea typeface="Verdana" panose="020B0604030504040204" pitchFamily="34" charset="0"/>
                <a:cs typeface="Verdana" panose="020B0604030504040204" pitchFamily="34" charset="0"/>
              </a:rPr>
              <a:t> Mühendisi</a:t>
            </a:r>
          </a:p>
          <a:p>
            <a:pPr marL="0" indent="0" algn="ctr">
              <a:buFont typeface="Arial" panose="020B0604020202020204" pitchFamily="34" charset="0"/>
              <a:buNone/>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2000" dirty="0">
                <a:latin typeface="Verdana" panose="020B0604030504040204" pitchFamily="34" charset="0"/>
                <a:ea typeface="Verdana" panose="020B0604030504040204" pitchFamily="34" charset="0"/>
                <a:cs typeface="Verdana" panose="020B0604030504040204" pitchFamily="34" charset="0"/>
              </a:rPr>
              <a:t>Denizyolu, </a:t>
            </a:r>
            <a:r>
              <a:rPr lang="tr-TR" sz="2000" dirty="0" err="1">
                <a:latin typeface="Verdana" panose="020B0604030504040204" pitchFamily="34" charset="0"/>
                <a:ea typeface="Verdana" panose="020B0604030504040204" pitchFamily="34" charset="0"/>
                <a:cs typeface="Verdana" panose="020B0604030504040204" pitchFamily="34" charset="0"/>
              </a:rPr>
              <a:t>İçsuyolu</a:t>
            </a:r>
            <a:r>
              <a:rPr lang="tr-TR" sz="2000" dirty="0">
                <a:latin typeface="Verdana" panose="020B0604030504040204" pitchFamily="34" charset="0"/>
                <a:ea typeface="Verdana" panose="020B0604030504040204" pitchFamily="34" charset="0"/>
                <a:cs typeface="Verdana" panose="020B0604030504040204" pitchFamily="34" charset="0"/>
              </a:rPr>
              <a:t> ve Havayoluyla Tehlikeli </a:t>
            </a:r>
            <a:r>
              <a:rPr lang="tr-TR" sz="2000" dirty="0" smtClean="0">
                <a:latin typeface="Verdana" panose="020B0604030504040204" pitchFamily="34" charset="0"/>
                <a:ea typeface="Verdana" panose="020B0604030504040204" pitchFamily="34" charset="0"/>
                <a:cs typeface="Verdana" panose="020B0604030504040204" pitchFamily="34" charset="0"/>
              </a:rPr>
              <a:t>Yük Taşımaları </a:t>
            </a:r>
            <a:r>
              <a:rPr lang="tr-TR" sz="2000" dirty="0">
                <a:latin typeface="Verdana" panose="020B0604030504040204" pitchFamily="34" charset="0"/>
                <a:ea typeface="Verdana" panose="020B0604030504040204" pitchFamily="34" charset="0"/>
                <a:cs typeface="Verdana" panose="020B0604030504040204" pitchFamily="34" charset="0"/>
              </a:rPr>
              <a:t>Dairesi </a:t>
            </a:r>
            <a:r>
              <a:rPr lang="tr-TR" sz="2000" dirty="0" smtClean="0">
                <a:latin typeface="Verdana" panose="020B0604030504040204" pitchFamily="34" charset="0"/>
                <a:ea typeface="Verdana" panose="020B0604030504040204" pitchFamily="34" charset="0"/>
                <a:cs typeface="Verdana" panose="020B0604030504040204" pitchFamily="34" charset="0"/>
              </a:rPr>
              <a:t>Başkanlığı</a:t>
            </a:r>
          </a:p>
          <a:p>
            <a:pPr marL="0" indent="0" algn="ctr">
              <a:buNone/>
            </a:pPr>
            <a:r>
              <a:rPr lang="tr-TR" sz="2000" dirty="0">
                <a:latin typeface="Verdana" panose="020B0604030504040204" pitchFamily="34" charset="0"/>
                <a:ea typeface="Verdana" panose="020B0604030504040204" pitchFamily="34" charset="0"/>
                <a:cs typeface="Verdana" panose="020B0604030504040204" pitchFamily="34" charset="0"/>
              </a:rPr>
              <a:t>Tehlikeli Mal ve Kombine Taşımacılık Düzenleme Genel Müdürlüğü</a:t>
            </a:r>
            <a:endParaRPr lang="tr-TR" sz="2000" dirty="0"/>
          </a:p>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Ulaştırma Denizcilik ve Haberleşme Bakanlığı</a:t>
            </a:r>
          </a:p>
          <a:p>
            <a:pPr marL="0" indent="0" algn="ctr">
              <a:buFont typeface="Arial" panose="020B0604020202020204" pitchFamily="34" charset="0"/>
              <a:buNone/>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16 Haziran 2016 – İstanbul</a:t>
            </a:r>
            <a:endParaRPr lang="tr-TR" sz="4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Resim 7"/>
          <p:cNvPicPr>
            <a:picLocks noChangeAspect="1"/>
          </p:cNvPicPr>
          <p:nvPr/>
        </p:nvPicPr>
        <p:blipFill>
          <a:blip r:embed="rId3"/>
          <a:stretch>
            <a:fillRect/>
          </a:stretch>
        </p:blipFill>
        <p:spPr>
          <a:xfrm>
            <a:off x="105005" y="82117"/>
            <a:ext cx="1989574" cy="1416505"/>
          </a:xfrm>
          <a:prstGeom prst="rect">
            <a:avLst/>
          </a:prstGeom>
        </p:spPr>
      </p:pic>
      <p:grpSp>
        <p:nvGrpSpPr>
          <p:cNvPr id="9" name="Grup 8"/>
          <p:cNvGrpSpPr/>
          <p:nvPr/>
        </p:nvGrpSpPr>
        <p:grpSpPr>
          <a:xfrm>
            <a:off x="113367" y="2117130"/>
            <a:ext cx="11957621" cy="1943426"/>
            <a:chOff x="860" y="1361396"/>
            <a:chExt cx="2073080" cy="1815195"/>
          </a:xfrm>
        </p:grpSpPr>
        <p:sp>
          <p:nvSpPr>
            <p:cNvPr id="10" name="Yuvarlatılmış Dikdörtgen 9"/>
            <p:cNvSpPr/>
            <p:nvPr/>
          </p:nvSpPr>
          <p:spPr>
            <a:xfrm>
              <a:off x="860" y="1361396"/>
              <a:ext cx="2073080" cy="18151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DOLU KONTEYNERLERİN BRÜT AĞIRLIKLARININ TESPİTİ VE BİLDİRİMİ</a:t>
              </a:r>
              <a:endParaRPr lang="tr-TR" sz="2800"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36519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93374"/>
            <a:ext cx="10515600" cy="4774679"/>
          </a:xfrm>
        </p:spPr>
        <p:txBody>
          <a:bodyPr>
            <a:normAutofit fontScale="92500" lnSpcReduction="10000"/>
          </a:bodyPr>
          <a:lstStyle/>
          <a:p>
            <a:r>
              <a:rPr lang="tr-TR" sz="2400" b="1" dirty="0" smtClean="0">
                <a:latin typeface="Verdana" panose="020B0604030504040204" pitchFamily="34" charset="0"/>
                <a:ea typeface="Verdana" panose="020B0604030504040204" pitchFamily="34" charset="0"/>
                <a:cs typeface="Verdana" panose="020B0604030504040204" pitchFamily="34" charset="0"/>
              </a:rPr>
              <a:t>Yönerge aşağıdakileri kapsamaz </a:t>
            </a:r>
            <a:r>
              <a:rPr lang="tr-TR" sz="1900" b="1" i="1" dirty="0" smtClean="0">
                <a:latin typeface="Verdana" panose="020B0604030504040204" pitchFamily="34" charset="0"/>
                <a:ea typeface="Verdana" panose="020B0604030504040204" pitchFamily="34" charset="0"/>
                <a:cs typeface="Verdana" panose="020B0604030504040204" pitchFamily="34" charset="0"/>
              </a:rPr>
              <a:t>(madde 2)</a:t>
            </a:r>
            <a:r>
              <a:rPr lang="tr-TR" sz="2400" b="1" dirty="0" smtClean="0">
                <a:latin typeface="Verdana" panose="020B0604030504040204" pitchFamily="34" charset="0"/>
                <a:ea typeface="Verdana" panose="020B0604030504040204" pitchFamily="34" charset="0"/>
                <a:cs typeface="Verdana" panose="020B0604030504040204" pitchFamily="34" charset="0"/>
              </a:rPr>
              <a:t>:</a:t>
            </a:r>
          </a:p>
          <a:p>
            <a:endParaRPr lang="tr-TR" dirty="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r>
              <a:rPr lang="tr-TR" sz="2600" dirty="0">
                <a:latin typeface="Verdana" panose="020B0604030504040204" pitchFamily="34" charset="0"/>
                <a:ea typeface="Verdana" panose="020B0604030504040204" pitchFamily="34" charset="0"/>
                <a:cs typeface="Verdana" panose="020B0604030504040204" pitchFamily="34" charset="0"/>
              </a:rPr>
              <a:t> </a:t>
            </a:r>
            <a:r>
              <a:rPr lang="tr-TR" sz="2400" dirty="0" smtClean="0">
                <a:latin typeface="Verdana" panose="020B0604030504040204" pitchFamily="34" charset="0"/>
                <a:ea typeface="Verdana" panose="020B0604030504040204" pitchFamily="34" charset="0"/>
                <a:cs typeface="Verdana" panose="020B0604030504040204" pitchFamily="34" charset="0"/>
              </a:rPr>
              <a:t>Savaş </a:t>
            </a:r>
            <a:r>
              <a:rPr lang="tr-TR" sz="2400" dirty="0">
                <a:latin typeface="Verdana" panose="020B0604030504040204" pitchFamily="34" charset="0"/>
                <a:ea typeface="Verdana" panose="020B0604030504040204" pitchFamily="34" charset="0"/>
                <a:cs typeface="Verdana" panose="020B0604030504040204" pitchFamily="34" charset="0"/>
              </a:rPr>
              <a:t>hali ve olağanüstü hallerde uygulanacak mevzuat hükümlerine göre yapılan taşıma </a:t>
            </a:r>
            <a:r>
              <a:rPr lang="tr-TR" sz="2400" dirty="0" smtClean="0">
                <a:latin typeface="Verdana" panose="020B0604030504040204" pitchFamily="34" charset="0"/>
                <a:ea typeface="Verdana" panose="020B0604030504040204" pitchFamily="34" charset="0"/>
                <a:cs typeface="Verdana" panose="020B0604030504040204" pitchFamily="34" charset="0"/>
              </a:rPr>
              <a:t>işlemlerini </a:t>
            </a:r>
          </a:p>
          <a:p>
            <a:pPr marL="631825" indent="-365125" algn="just">
              <a:buNone/>
            </a:pP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r>
              <a:rPr lang="tr-TR" sz="2400" dirty="0" smtClean="0">
                <a:latin typeface="Verdana" panose="020B0604030504040204" pitchFamily="34" charset="0"/>
                <a:ea typeface="Verdana" panose="020B0604030504040204" pitchFamily="34" charset="0"/>
                <a:cs typeface="Verdana" panose="020B0604030504040204" pitchFamily="34" charset="0"/>
              </a:rPr>
              <a:t> TSK’ye </a:t>
            </a:r>
            <a:r>
              <a:rPr lang="tr-TR" sz="2400" dirty="0">
                <a:latin typeface="Verdana" panose="020B0604030504040204" pitchFamily="34" charset="0"/>
                <a:ea typeface="Verdana" panose="020B0604030504040204" pitchFamily="34" charset="0"/>
                <a:cs typeface="Verdana" panose="020B0604030504040204" pitchFamily="34" charset="0"/>
              </a:rPr>
              <a:t>ait olan gemi ve deniz araçlarıyla yapılan taşıma </a:t>
            </a:r>
            <a:r>
              <a:rPr lang="tr-TR" sz="2400" dirty="0" smtClean="0">
                <a:latin typeface="Verdana" panose="020B0604030504040204" pitchFamily="34" charset="0"/>
                <a:ea typeface="Verdana" panose="020B0604030504040204" pitchFamily="34" charset="0"/>
                <a:cs typeface="Verdana" panose="020B0604030504040204" pitchFamily="34" charset="0"/>
              </a:rPr>
              <a:t>işlemlerini</a:t>
            </a:r>
            <a:endParaRPr lang="tr-TR" sz="2400" dirty="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r>
              <a:rPr lang="tr-TR" sz="2400" dirty="0" smtClean="0">
                <a:latin typeface="Verdana" panose="020B0604030504040204" pitchFamily="34" charset="0"/>
                <a:ea typeface="Verdana" panose="020B0604030504040204" pitchFamily="34" charset="0"/>
                <a:cs typeface="Verdana" panose="020B0604030504040204" pitchFamily="34" charset="0"/>
              </a:rPr>
              <a:t> Kısa </a:t>
            </a:r>
            <a:r>
              <a:rPr lang="tr-TR" sz="2400" dirty="0">
                <a:latin typeface="Verdana" panose="020B0604030504040204" pitchFamily="34" charset="0"/>
                <a:ea typeface="Verdana" panose="020B0604030504040204" pitchFamily="34" charset="0"/>
                <a:cs typeface="Verdana" panose="020B0604030504040204" pitchFamily="34" charset="0"/>
              </a:rPr>
              <a:t>mesafeli uluslararası sefer yapan ve SOLAS 74 Bölüm 6 hükümlerine tabi olan </a:t>
            </a:r>
            <a:r>
              <a:rPr lang="tr-TR" sz="2400" dirty="0" err="1">
                <a:latin typeface="Verdana" panose="020B0604030504040204" pitchFamily="34" charset="0"/>
                <a:ea typeface="Verdana" panose="020B0604030504040204" pitchFamily="34" charset="0"/>
                <a:cs typeface="Verdana" panose="020B0604030504040204" pitchFamily="34" charset="0"/>
              </a:rPr>
              <a:t>ro</a:t>
            </a:r>
            <a:r>
              <a:rPr lang="tr-TR" sz="2400" dirty="0">
                <a:latin typeface="Verdana" panose="020B0604030504040204" pitchFamily="34" charset="0"/>
                <a:ea typeface="Verdana" panose="020B0604030504040204" pitchFamily="34" charset="0"/>
                <a:cs typeface="Verdana" panose="020B0604030504040204" pitchFamily="34" charset="0"/>
              </a:rPr>
              <a:t>/</a:t>
            </a:r>
            <a:r>
              <a:rPr lang="tr-TR" sz="2400" dirty="0" err="1">
                <a:latin typeface="Verdana" panose="020B0604030504040204" pitchFamily="34" charset="0"/>
                <a:ea typeface="Verdana" panose="020B0604030504040204" pitchFamily="34" charset="0"/>
                <a:cs typeface="Verdana" panose="020B0604030504040204" pitchFamily="34" charset="0"/>
              </a:rPr>
              <a:t>ro</a:t>
            </a:r>
            <a:r>
              <a:rPr lang="tr-TR" sz="2400" dirty="0">
                <a:latin typeface="Verdana" panose="020B0604030504040204" pitchFamily="34" charset="0"/>
                <a:ea typeface="Verdana" panose="020B0604030504040204" pitchFamily="34" charset="0"/>
                <a:cs typeface="Verdana" panose="020B0604030504040204" pitchFamily="34" charset="0"/>
              </a:rPr>
              <a:t> gemilerine bir araç ile çekilerek yüklenecek olan treyler veya şasi üzerindeki dolu </a:t>
            </a:r>
            <a:r>
              <a:rPr lang="tr-TR" sz="2400" dirty="0" smtClean="0">
                <a:latin typeface="Verdana" panose="020B0604030504040204" pitchFamily="34" charset="0"/>
                <a:ea typeface="Verdana" panose="020B0604030504040204" pitchFamily="34" charset="0"/>
                <a:cs typeface="Verdana" panose="020B0604030504040204" pitchFamily="34" charset="0"/>
              </a:rPr>
              <a:t>konteynerleri </a:t>
            </a:r>
            <a:endParaRPr lang="tr-TR" sz="2400" dirty="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endParaRPr lang="tr-TR" sz="2400" dirty="0">
              <a:latin typeface="Verdana" panose="020B0604030504040204" pitchFamily="34" charset="0"/>
              <a:ea typeface="Verdana" panose="020B0604030504040204" pitchFamily="34" charset="0"/>
              <a:cs typeface="Verdana" panose="020B0604030504040204" pitchFamily="34" charset="0"/>
            </a:endParaRPr>
          </a:p>
          <a:p>
            <a:pPr marL="631825" indent="-365125" algn="just">
              <a:buFont typeface="Wingdings" panose="05000000000000000000" pitchFamily="2" charset="2"/>
              <a:buChar char="ü"/>
            </a:pPr>
            <a:r>
              <a:rPr lang="tr-TR" sz="2400" dirty="0" smtClean="0">
                <a:latin typeface="Verdana" panose="020B0604030504040204" pitchFamily="34" charset="0"/>
                <a:ea typeface="Verdana" panose="020B0604030504040204" pitchFamily="34" charset="0"/>
                <a:cs typeface="Verdana" panose="020B0604030504040204" pitchFamily="34" charset="0"/>
              </a:rPr>
              <a:t> Emniyetli </a:t>
            </a:r>
            <a:r>
              <a:rPr lang="tr-TR" sz="2400" dirty="0">
                <a:latin typeface="Verdana" panose="020B0604030504040204" pitchFamily="34" charset="0"/>
                <a:ea typeface="Verdana" panose="020B0604030504040204" pitchFamily="34" charset="0"/>
                <a:cs typeface="Verdana" panose="020B0604030504040204" pitchFamily="34" charset="0"/>
              </a:rPr>
              <a:t>Konteynerler Hakkında Uluslararası Sözleşme hükümlerine tabi olmayan </a:t>
            </a:r>
            <a:r>
              <a:rPr lang="tr-TR" sz="2400" dirty="0" err="1">
                <a:latin typeface="Verdana" panose="020B0604030504040204" pitchFamily="34" charset="0"/>
                <a:ea typeface="Verdana" panose="020B0604030504040204" pitchFamily="34" charset="0"/>
                <a:cs typeface="Verdana" panose="020B0604030504040204" pitchFamily="34" charset="0"/>
              </a:rPr>
              <a:t>açıkdeniz</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400" dirty="0" smtClean="0">
                <a:latin typeface="Verdana" panose="020B0604030504040204" pitchFamily="34" charset="0"/>
                <a:ea typeface="Verdana" panose="020B0604030504040204" pitchFamily="34" charset="0"/>
                <a:cs typeface="Verdana" panose="020B0604030504040204" pitchFamily="34" charset="0"/>
              </a:rPr>
              <a:t>konteynerlerini </a:t>
            </a:r>
            <a:endParaRPr lang="tr-T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3587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10</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182880" y="128301"/>
            <a:ext cx="11837324" cy="785528"/>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I. BÖLÜM</a:t>
              </a:r>
            </a:p>
          </p:txBody>
        </p:sp>
      </p:grpSp>
    </p:spTree>
    <p:extLst>
      <p:ext uri="{BB962C8B-B14F-4D97-AF65-F5344CB8AC3E}">
        <p14:creationId xmlns:p14="http://schemas.microsoft.com/office/powerpoint/2010/main" val="393953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609489"/>
            <a:ext cx="10515600" cy="4558551"/>
          </a:xfrm>
        </p:spPr>
        <p:txBody>
          <a:bodyPr>
            <a:normAutofit/>
          </a:bodyPr>
          <a:lstStyle/>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Brüt </a:t>
            </a:r>
            <a:r>
              <a:rPr lang="tr-TR" sz="2400" b="1" dirty="0">
                <a:latin typeface="Verdana" panose="020B0604030504040204" pitchFamily="34" charset="0"/>
                <a:ea typeface="Verdana" panose="020B0604030504040204" pitchFamily="34" charset="0"/>
                <a:cs typeface="Verdana" panose="020B0604030504040204" pitchFamily="34" charset="0"/>
              </a:rPr>
              <a:t>ağırlık:</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Konteynerin dara ağırlığı da dahil olmak üzere, içerisinde bulunan yükün, paketleme ve ambalajlama malzemelerinin ve yük emniyet malzemelerinin tümünün toplam </a:t>
            </a:r>
            <a:r>
              <a:rPr lang="tr-TR" sz="2200" dirty="0" smtClean="0">
                <a:latin typeface="Verdana" panose="020B0604030504040204" pitchFamily="34" charset="0"/>
                <a:ea typeface="Verdana" panose="020B0604030504040204" pitchFamily="34" charset="0"/>
                <a:cs typeface="Verdana" panose="020B0604030504040204" pitchFamily="34" charset="0"/>
              </a:rPr>
              <a:t>ağırlığıdır. </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endParaRPr lang="tr-TR" sz="1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Doğrulanmış </a:t>
            </a:r>
            <a:r>
              <a:rPr lang="tr-TR" sz="2400" b="1" dirty="0">
                <a:latin typeface="Verdana" panose="020B0604030504040204" pitchFamily="34" charset="0"/>
                <a:ea typeface="Verdana" panose="020B0604030504040204" pitchFamily="34" charset="0"/>
                <a:cs typeface="Verdana" panose="020B0604030504040204" pitchFamily="34" charset="0"/>
              </a:rPr>
              <a:t>brüt ağırlık:</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Dolu konteynerin bu Yönergede belirtilen yöntemlerden biriyle tespit edilerek onaylanan brüt </a:t>
            </a:r>
            <a:r>
              <a:rPr lang="tr-TR" sz="2200" dirty="0" smtClean="0">
                <a:latin typeface="Verdana" panose="020B0604030504040204" pitchFamily="34" charset="0"/>
                <a:ea typeface="Verdana" panose="020B0604030504040204" pitchFamily="34" charset="0"/>
                <a:cs typeface="Verdana" panose="020B0604030504040204" pitchFamily="34" charset="0"/>
              </a:rPr>
              <a:t>ağırlıktır. </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endParaRPr lang="tr-TR" sz="1200" dirty="0">
              <a:latin typeface="Verdana" panose="020B0604030504040204" pitchFamily="34" charset="0"/>
              <a:ea typeface="Verdana" panose="020B0604030504040204" pitchFamily="34" charset="0"/>
              <a:cs typeface="Verdana" panose="020B0604030504040204" pitchFamily="34" charset="0"/>
            </a:endParaRPr>
          </a:p>
          <a:p>
            <a:pPr algn="just"/>
            <a:r>
              <a:rPr lang="tr-TR" sz="2400" b="1" dirty="0">
                <a:latin typeface="Verdana" panose="020B0604030504040204" pitchFamily="34" charset="0"/>
                <a:ea typeface="Verdana" panose="020B0604030504040204" pitchFamily="34" charset="0"/>
                <a:cs typeface="Verdana" panose="020B0604030504040204" pitchFamily="34" charset="0"/>
              </a:rPr>
              <a:t>Doğrulanmış bürüt ağırlık belgesi: </a:t>
            </a:r>
            <a:r>
              <a:rPr lang="tr-TR" sz="2200" dirty="0">
                <a:latin typeface="Verdana" panose="020B0604030504040204" pitchFamily="34" charset="0"/>
                <a:ea typeface="Verdana" panose="020B0604030504040204" pitchFamily="34" charset="0"/>
                <a:cs typeface="Verdana" panose="020B0604030504040204" pitchFamily="34" charset="0"/>
              </a:rPr>
              <a:t>Dolu konteynerin doğrulanmış brüt ağırlık bilgisini içerecek şekilde yükleten tarafından veya yetkilendirdiği kişilerce hazırlanarak onaylanan ve taşıyan ile kıyı tesisi işleticisine iletilen basılı veya elektronik formatta Türkçe ve İngilizce dilinde düzenlenen </a:t>
            </a:r>
            <a:r>
              <a:rPr lang="tr-TR" sz="2200" dirty="0" smtClean="0">
                <a:latin typeface="Verdana" panose="020B0604030504040204" pitchFamily="34" charset="0"/>
                <a:ea typeface="Verdana" panose="020B0604030504040204" pitchFamily="34" charset="0"/>
                <a:cs typeface="Verdana" panose="020B0604030504040204" pitchFamily="34" charset="0"/>
              </a:rPr>
              <a:t>belgedir. </a:t>
            </a:r>
            <a:endParaRPr lang="tr-TR" sz="2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922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11</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13" name="Grup 12"/>
          <p:cNvGrpSpPr/>
          <p:nvPr/>
        </p:nvGrpSpPr>
        <p:grpSpPr>
          <a:xfrm>
            <a:off x="232756" y="144926"/>
            <a:ext cx="11770822" cy="941965"/>
            <a:chOff x="860" y="1423522"/>
            <a:chExt cx="2073080" cy="1815196"/>
          </a:xfrm>
        </p:grpSpPr>
        <p:sp>
          <p:nvSpPr>
            <p:cNvPr id="14" name="Yuvarlatılmış Dikdörtgen 13"/>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p:nvPr/>
          </p:nvSpPr>
          <p:spPr>
            <a:xfrm>
              <a:off x="21357" y="1450007"/>
              <a:ext cx="2052583"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ÖNEMLİ </a:t>
              </a:r>
              <a:r>
                <a:rPr lang="tr-TR" sz="3200" b="1" dirty="0">
                  <a:latin typeface="Verdana" panose="020B0604030504040204" pitchFamily="34" charset="0"/>
                  <a:ea typeface="Verdana" panose="020B0604030504040204" pitchFamily="34" charset="0"/>
                  <a:cs typeface="Verdana" panose="020B0604030504040204" pitchFamily="34" charset="0"/>
                </a:rPr>
                <a:t>TANIMLAR </a:t>
              </a:r>
              <a:r>
                <a:rPr lang="tr-TR" sz="2200" b="1" i="1" dirty="0">
                  <a:latin typeface="Verdana" panose="020B0604030504040204" pitchFamily="34" charset="0"/>
                  <a:ea typeface="Verdana" panose="020B0604030504040204" pitchFamily="34" charset="0"/>
                  <a:cs typeface="Verdana" panose="020B0604030504040204" pitchFamily="34" charset="0"/>
                </a:rPr>
                <a:t>(madde 4)</a:t>
              </a:r>
              <a:endParaRPr lang="tr-TR" sz="2200" b="1" i="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7889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626114"/>
            <a:ext cx="10515600" cy="4442171"/>
          </a:xfrm>
        </p:spPr>
        <p:txBody>
          <a:bodyPr>
            <a:normAutofit/>
          </a:bodyPr>
          <a:lstStyle/>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Dolu </a:t>
            </a:r>
            <a:r>
              <a:rPr lang="tr-TR" sz="2400" b="1" dirty="0">
                <a:latin typeface="Verdana" panose="020B0604030504040204" pitchFamily="34" charset="0"/>
                <a:ea typeface="Verdana" panose="020B0604030504040204" pitchFamily="34" charset="0"/>
                <a:cs typeface="Verdana" panose="020B0604030504040204" pitchFamily="34" charset="0"/>
              </a:rPr>
              <a:t>konteyner:</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İçerisinde veya üzerinde yük, paketleme ve ambalajlama malzemeleri ile yük emniyet malzemeleri bulunan </a:t>
            </a:r>
            <a:r>
              <a:rPr lang="tr-TR" sz="2200" dirty="0" smtClean="0">
                <a:latin typeface="Verdana" panose="020B0604030504040204" pitchFamily="34" charset="0"/>
                <a:ea typeface="Verdana" panose="020B0604030504040204" pitchFamily="34" charset="0"/>
                <a:cs typeface="Verdana" panose="020B0604030504040204" pitchFamily="34" charset="0"/>
              </a:rPr>
              <a:t>konteynerdir.</a:t>
            </a:r>
          </a:p>
          <a:p>
            <a:pPr marL="0" indent="0" algn="just">
              <a:buNone/>
            </a:pPr>
            <a:endParaRPr lang="tr-TR" sz="1200" dirty="0">
              <a:latin typeface="Verdana" panose="020B0604030504040204" pitchFamily="34" charset="0"/>
              <a:ea typeface="Verdana" panose="020B0604030504040204" pitchFamily="34" charset="0"/>
              <a:cs typeface="Verdana" panose="020B0604030504040204" pitchFamily="34" charset="0"/>
            </a:endParaRPr>
          </a:p>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Gemi</a:t>
            </a:r>
            <a:r>
              <a:rPr lang="tr-TR" sz="2400" b="1" dirty="0">
                <a:latin typeface="Verdana" panose="020B0604030504040204" pitchFamily="34" charset="0"/>
                <a:ea typeface="Verdana" panose="020B0604030504040204" pitchFamily="34" charset="0"/>
                <a:cs typeface="Verdana" panose="020B0604030504040204" pitchFamily="34" charset="0"/>
              </a:rPr>
              <a:t>:</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SOLAS 74 Bölüm 6 hükümlerine tabi olan </a:t>
            </a:r>
            <a:r>
              <a:rPr lang="tr-TR" sz="2200" dirty="0" smtClean="0">
                <a:latin typeface="Verdana" panose="020B0604030504040204" pitchFamily="34" charset="0"/>
                <a:ea typeface="Verdana" panose="020B0604030504040204" pitchFamily="34" charset="0"/>
                <a:cs typeface="Verdana" panose="020B0604030504040204" pitchFamily="34" charset="0"/>
              </a:rPr>
              <a:t>gemilerdir. </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endParaRPr lang="tr-TR" sz="1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Paket</a:t>
            </a:r>
            <a:r>
              <a:rPr lang="tr-TR" sz="2400" b="1" dirty="0">
                <a:latin typeface="Verdana" panose="020B0604030504040204" pitchFamily="34" charset="0"/>
                <a:ea typeface="Verdana" panose="020B0604030504040204" pitchFamily="34" charset="0"/>
                <a:cs typeface="Verdana" panose="020B0604030504040204" pitchFamily="34" charset="0"/>
              </a:rPr>
              <a:t>:</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Taşınmak üzere birlikte bağlanan, paketlenen, sarılan, kutulanan veya </a:t>
            </a:r>
            <a:r>
              <a:rPr lang="tr-TR" sz="2200" dirty="0" err="1">
                <a:latin typeface="Verdana" panose="020B0604030504040204" pitchFamily="34" charset="0"/>
                <a:ea typeface="Verdana" panose="020B0604030504040204" pitchFamily="34" charset="0"/>
                <a:cs typeface="Verdana" panose="020B0604030504040204" pitchFamily="34" charset="0"/>
              </a:rPr>
              <a:t>kolilenen</a:t>
            </a:r>
            <a:r>
              <a:rPr lang="tr-TR" sz="2200" dirty="0">
                <a:latin typeface="Verdana" panose="020B0604030504040204" pitchFamily="34" charset="0"/>
                <a:ea typeface="Verdana" panose="020B0604030504040204" pitchFamily="34" charset="0"/>
                <a:cs typeface="Verdana" panose="020B0604030504040204" pitchFamily="34" charset="0"/>
              </a:rPr>
              <a:t> bir veya birden fazla </a:t>
            </a:r>
            <a:r>
              <a:rPr lang="tr-TR" sz="2200" dirty="0" smtClean="0">
                <a:latin typeface="Verdana" panose="020B0604030504040204" pitchFamily="34" charset="0"/>
                <a:ea typeface="Verdana" panose="020B0604030504040204" pitchFamily="34" charset="0"/>
                <a:cs typeface="Verdana" panose="020B0604030504040204" pitchFamily="34" charset="0"/>
              </a:rPr>
              <a:t>yüktür.</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endParaRPr lang="tr-TR" sz="1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Paketleme/ambalajlama </a:t>
            </a:r>
            <a:r>
              <a:rPr lang="tr-TR" sz="2400" b="1" dirty="0">
                <a:latin typeface="Verdana" panose="020B0604030504040204" pitchFamily="34" charset="0"/>
                <a:ea typeface="Verdana" panose="020B0604030504040204" pitchFamily="34" charset="0"/>
                <a:cs typeface="Verdana" panose="020B0604030504040204" pitchFamily="34" charset="0"/>
              </a:rPr>
              <a:t>malzemesi:</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Olabilecek/oluşabilecek hasarları önlemek üzere, paketler ve/veya yükler için kullanılan; sandık, fıçı, bidon, varil, kasa, palet, kutu vb. </a:t>
            </a:r>
            <a:r>
              <a:rPr lang="tr-TR" sz="2200" dirty="0" smtClean="0">
                <a:latin typeface="Verdana" panose="020B0604030504040204" pitchFamily="34" charset="0"/>
                <a:ea typeface="Verdana" panose="020B0604030504040204" pitchFamily="34" charset="0"/>
                <a:cs typeface="Verdana" panose="020B0604030504040204" pitchFamily="34" charset="0"/>
              </a:rPr>
              <a:t>malzemelerdir. </a:t>
            </a:r>
            <a:endParaRPr lang="tr-TR" sz="2200" dirty="0">
              <a:latin typeface="Verdana" panose="020B0604030504040204" pitchFamily="34" charset="0"/>
              <a:ea typeface="Verdana" panose="020B0604030504040204" pitchFamily="34" charset="0"/>
              <a:cs typeface="Verdana" panose="020B0604030504040204" pitchFamily="34" charset="0"/>
            </a:endParaRPr>
          </a:p>
          <a:p>
            <a:endParaRPr lang="tr-TR"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30885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12</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232756" y="144926"/>
            <a:ext cx="11770822"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1357" y="1450007"/>
              <a:ext cx="2052583"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ÖNEMLİ </a:t>
              </a:r>
              <a:r>
                <a:rPr lang="tr-TR" sz="3200" b="1" dirty="0">
                  <a:latin typeface="Verdana" panose="020B0604030504040204" pitchFamily="34" charset="0"/>
                  <a:ea typeface="Verdana" panose="020B0604030504040204" pitchFamily="34" charset="0"/>
                  <a:cs typeface="Verdana" panose="020B0604030504040204" pitchFamily="34" charset="0"/>
                </a:rPr>
                <a:t>TANIMLAR </a:t>
              </a:r>
              <a:r>
                <a:rPr lang="tr-TR" sz="2200" b="1" i="1" dirty="0">
                  <a:latin typeface="Verdana" panose="020B0604030504040204" pitchFamily="34" charset="0"/>
                  <a:ea typeface="Verdana" panose="020B0604030504040204" pitchFamily="34" charset="0"/>
                  <a:cs typeface="Verdana" panose="020B0604030504040204" pitchFamily="34" charset="0"/>
                </a:rPr>
                <a:t>(madde 4)</a:t>
              </a:r>
              <a:endParaRPr lang="tr-TR" sz="2200" b="1" i="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42203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493114"/>
            <a:ext cx="10782992" cy="5173693"/>
          </a:xfrm>
        </p:spPr>
        <p:txBody>
          <a:bodyPr>
            <a:normAutofit lnSpcReduction="10000"/>
          </a:bodyPr>
          <a:lstStyle/>
          <a:p>
            <a:pPr algn="just"/>
            <a:r>
              <a:rPr lang="tr-TR" sz="2200" b="1" dirty="0">
                <a:latin typeface="Verdana" panose="020B0604030504040204" pitchFamily="34" charset="0"/>
                <a:ea typeface="Verdana" panose="020B0604030504040204" pitchFamily="34" charset="0"/>
                <a:cs typeface="Verdana" panose="020B0604030504040204" pitchFamily="34" charset="0"/>
              </a:rPr>
              <a:t>Sertifikalandırılmış metot: </a:t>
            </a:r>
            <a:r>
              <a:rPr lang="tr-TR" sz="2200" dirty="0">
                <a:latin typeface="Verdana" panose="020B0604030504040204" pitchFamily="34" charset="0"/>
                <a:ea typeface="Verdana" panose="020B0604030504040204" pitchFamily="34" charset="0"/>
                <a:cs typeface="Verdana" panose="020B0604030504040204" pitchFamily="34" charset="0"/>
              </a:rPr>
              <a:t>Yöntem-2 uyarınca yükleten tarafından, sahip oldukları kalite yönetim sistemi kapsamında yük, paket, paketleme/ambalajlama malzemeleri, yük emniyet malzemelerinin ağırlıkları ile boş konteyner dara ağırlığının nasıl tespit edileceğini ve dolu konteynerin brüt ağırlığının nasıl hesaplanacağını aşama </a:t>
            </a:r>
            <a:r>
              <a:rPr lang="tr-TR" sz="2200" dirty="0" err="1">
                <a:latin typeface="Verdana" panose="020B0604030504040204" pitchFamily="34" charset="0"/>
                <a:ea typeface="Verdana" panose="020B0604030504040204" pitchFamily="34" charset="0"/>
                <a:cs typeface="Verdana" panose="020B0604030504040204" pitchFamily="34" charset="0"/>
              </a:rPr>
              <a:t>aşama</a:t>
            </a:r>
            <a:r>
              <a:rPr lang="tr-TR" sz="2200" dirty="0">
                <a:latin typeface="Verdana" panose="020B0604030504040204" pitchFamily="34" charset="0"/>
                <a:ea typeface="Verdana" panose="020B0604030504040204" pitchFamily="34" charset="0"/>
                <a:cs typeface="Verdana" panose="020B0604030504040204" pitchFamily="34" charset="0"/>
              </a:rPr>
              <a:t> tanımlayan </a:t>
            </a:r>
            <a:r>
              <a:rPr lang="tr-TR" sz="2200" dirty="0" smtClean="0">
                <a:latin typeface="Verdana" panose="020B0604030504040204" pitchFamily="34" charset="0"/>
                <a:ea typeface="Verdana" panose="020B0604030504040204" pitchFamily="34" charset="0"/>
                <a:cs typeface="Verdana" panose="020B0604030504040204" pitchFamily="34" charset="0"/>
              </a:rPr>
              <a:t>metottur.</a:t>
            </a:r>
          </a:p>
          <a:p>
            <a:pPr algn="just"/>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Tartı </a:t>
            </a:r>
            <a:r>
              <a:rPr lang="tr-TR" sz="2200" b="1" dirty="0">
                <a:latin typeface="Verdana" panose="020B0604030504040204" pitchFamily="34" charset="0"/>
                <a:ea typeface="Verdana" panose="020B0604030504040204" pitchFamily="34" charset="0"/>
                <a:cs typeface="Verdana" panose="020B0604030504040204" pitchFamily="34" charset="0"/>
              </a:rPr>
              <a:t>aleti:</a:t>
            </a:r>
            <a:r>
              <a:rPr lang="tr-TR" sz="2200" dirty="0">
                <a:latin typeface="Verdana" panose="020B0604030504040204" pitchFamily="34" charset="0"/>
                <a:ea typeface="Verdana" panose="020B0604030504040204" pitchFamily="34" charset="0"/>
                <a:cs typeface="Verdana" panose="020B0604030504040204" pitchFamily="34" charset="0"/>
              </a:rPr>
              <a:t> Dolu konteynerin brüt ağırlığını veya yükün, paketleme ve ambalajlama malzemeleri ile yük emniyet malzemelerinin ağırlıklarını tespit etme kabiliyeti ve kapasitesine sahip olan; </a:t>
            </a:r>
            <a:r>
              <a:rPr lang="tr-TR" sz="2200" dirty="0" smtClean="0">
                <a:latin typeface="Verdana" panose="020B0604030504040204" pitchFamily="34" charset="0"/>
                <a:ea typeface="Verdana" panose="020B0604030504040204" pitchFamily="34" charset="0"/>
                <a:cs typeface="Verdana" panose="020B0604030504040204" pitchFamily="34" charset="0"/>
              </a:rPr>
              <a:t>BST </a:t>
            </a:r>
            <a:r>
              <a:rPr lang="tr-TR" sz="2200" dirty="0">
                <a:latin typeface="Verdana" panose="020B0604030504040204" pitchFamily="34" charset="0"/>
                <a:ea typeface="Verdana" panose="020B0604030504040204" pitchFamily="34" charset="0"/>
                <a:cs typeface="Verdana" panose="020B0604030504040204" pitchFamily="34" charset="0"/>
              </a:rPr>
              <a:t>Bakanlığının ilgili </a:t>
            </a:r>
            <a:r>
              <a:rPr lang="tr-TR" sz="2200" dirty="0" smtClean="0">
                <a:latin typeface="Verdana" panose="020B0604030504040204" pitchFamily="34" charset="0"/>
                <a:ea typeface="Verdana" panose="020B0604030504040204" pitchFamily="34" charset="0"/>
                <a:cs typeface="Verdana" panose="020B0604030504040204" pitchFamily="34" charset="0"/>
              </a:rPr>
              <a:t>mevzuatında* </a:t>
            </a:r>
            <a:r>
              <a:rPr lang="tr-TR" sz="2200" dirty="0">
                <a:latin typeface="Verdana" panose="020B0604030504040204" pitchFamily="34" charset="0"/>
                <a:ea typeface="Verdana" panose="020B0604030504040204" pitchFamily="34" charset="0"/>
                <a:cs typeface="Verdana" panose="020B0604030504040204" pitchFamily="34" charset="0"/>
              </a:rPr>
              <a:t>belirtilen yasal gereklilikleri sağlayan, adı geçen bakanlık tarafından periyodik muayenesi yapılarak muayene kartı düzenlenen ve 6 ayı geçmeyen aralıklarla </a:t>
            </a:r>
            <a:r>
              <a:rPr lang="tr-TR" sz="2200" dirty="0" smtClean="0">
                <a:latin typeface="Verdana" panose="020B0604030504040204" pitchFamily="34" charset="0"/>
                <a:ea typeface="Verdana" panose="020B0604030504040204" pitchFamily="34" charset="0"/>
                <a:cs typeface="Verdana" panose="020B0604030504040204" pitchFamily="34" charset="0"/>
              </a:rPr>
              <a:t>akredite </a:t>
            </a:r>
            <a:r>
              <a:rPr lang="tr-TR" sz="2200" dirty="0">
                <a:latin typeface="Verdana" panose="020B0604030504040204" pitchFamily="34" charset="0"/>
                <a:ea typeface="Verdana" panose="020B0604030504040204" pitchFamily="34" charset="0"/>
                <a:cs typeface="Verdana" panose="020B0604030504040204" pitchFamily="34" charset="0"/>
              </a:rPr>
              <a:t>laboratuvarlarca kalibrasyonu ve ağırlık ölçüm doğrulaması yapılan tartı </a:t>
            </a:r>
            <a:r>
              <a:rPr lang="tr-TR" sz="2200" dirty="0" smtClean="0">
                <a:latin typeface="Verdana" panose="020B0604030504040204" pitchFamily="34" charset="0"/>
                <a:ea typeface="Verdana" panose="020B0604030504040204" pitchFamily="34" charset="0"/>
                <a:cs typeface="Verdana" panose="020B0604030504040204" pitchFamily="34" charset="0"/>
              </a:rPr>
              <a:t>aletidir.</a:t>
            </a:r>
          </a:p>
          <a:p>
            <a:pPr marL="0" indent="0" algn="just">
              <a:buNone/>
            </a:pP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600" i="1" dirty="0" smtClean="0">
                <a:latin typeface="Verdana" panose="020B0604030504040204" pitchFamily="34" charset="0"/>
                <a:ea typeface="Verdana" panose="020B0604030504040204" pitchFamily="34" charset="0"/>
                <a:cs typeface="Verdana" panose="020B0604030504040204" pitchFamily="34" charset="0"/>
              </a:rPr>
              <a:t>  * 4703 sayılı kanun, 3516 sayılı kanun ve ilgili yönetmelikleri</a:t>
            </a:r>
            <a:endParaRPr lang="tr-TR" sz="1600" i="1" dirty="0">
              <a:latin typeface="Verdana" panose="020B0604030504040204" pitchFamily="34" charset="0"/>
              <a:ea typeface="Verdana" panose="020B0604030504040204" pitchFamily="34" charset="0"/>
              <a:cs typeface="Verdana" panose="020B0604030504040204" pitchFamily="34" charset="0"/>
            </a:endParaRPr>
          </a:p>
          <a:p>
            <a:endParaRPr lang="tr-TR" sz="22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4235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13</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232756" y="144926"/>
            <a:ext cx="11770822"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1357" y="1450007"/>
              <a:ext cx="2052583"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ÖNEMLİ </a:t>
              </a:r>
              <a:r>
                <a:rPr lang="tr-TR" sz="3200" b="1" dirty="0">
                  <a:latin typeface="Verdana" panose="020B0604030504040204" pitchFamily="34" charset="0"/>
                  <a:ea typeface="Verdana" panose="020B0604030504040204" pitchFamily="34" charset="0"/>
                  <a:cs typeface="Verdana" panose="020B0604030504040204" pitchFamily="34" charset="0"/>
                </a:rPr>
                <a:t>TANIMLAR </a:t>
              </a:r>
              <a:r>
                <a:rPr lang="tr-TR" sz="2200" b="1" i="1" dirty="0">
                  <a:latin typeface="Verdana" panose="020B0604030504040204" pitchFamily="34" charset="0"/>
                  <a:ea typeface="Verdana" panose="020B0604030504040204" pitchFamily="34" charset="0"/>
                  <a:cs typeface="Verdana" panose="020B0604030504040204" pitchFamily="34" charset="0"/>
                </a:rPr>
                <a:t>(madde 4)</a:t>
              </a:r>
              <a:endParaRPr lang="tr-TR" sz="2200" b="1" i="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80954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958614"/>
            <a:ext cx="10849494" cy="3760533"/>
          </a:xfrm>
        </p:spPr>
        <p:txBody>
          <a:bodyPr>
            <a:normAutofit lnSpcReduction="10000"/>
          </a:bodyPr>
          <a:lstStyle/>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Tartı </a:t>
            </a:r>
            <a:r>
              <a:rPr lang="tr-TR" sz="2200" b="1" dirty="0">
                <a:latin typeface="Verdana" panose="020B0604030504040204" pitchFamily="34" charset="0"/>
                <a:ea typeface="Verdana" panose="020B0604030504040204" pitchFamily="34" charset="0"/>
                <a:cs typeface="Verdana" panose="020B0604030504040204" pitchFamily="34" charset="0"/>
              </a:rPr>
              <a:t>aleti operatörü: </a:t>
            </a:r>
            <a:r>
              <a:rPr lang="tr-TR" sz="2200" dirty="0">
                <a:latin typeface="Verdana" panose="020B0604030504040204" pitchFamily="34" charset="0"/>
                <a:ea typeface="Verdana" panose="020B0604030504040204" pitchFamily="34" charset="0"/>
                <a:cs typeface="Verdana" panose="020B0604030504040204" pitchFamily="34" charset="0"/>
              </a:rPr>
              <a:t>Tartı aletlerini işleten gerçek kişiler ile kamu hukuku ve özel hukuk tüzel </a:t>
            </a:r>
            <a:r>
              <a:rPr lang="tr-TR" sz="2200" dirty="0" smtClean="0">
                <a:latin typeface="Verdana" panose="020B0604030504040204" pitchFamily="34" charset="0"/>
                <a:ea typeface="Verdana" panose="020B0604030504040204" pitchFamily="34" charset="0"/>
                <a:cs typeface="Verdana" panose="020B0604030504040204" pitchFamily="34" charset="0"/>
              </a:rPr>
              <a:t>kişileridir.</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b="1" dirty="0">
                <a:latin typeface="Verdana" panose="020B0604030504040204" pitchFamily="34" charset="0"/>
                <a:ea typeface="Verdana" panose="020B0604030504040204" pitchFamily="34" charset="0"/>
                <a:cs typeface="Verdana" panose="020B0604030504040204" pitchFamily="34" charset="0"/>
              </a:rPr>
              <a:t>Taşıyan:</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Gemi kaptanı veya kaptanın temsilcisi/gemi acentesidir. </a:t>
            </a:r>
          </a:p>
          <a:p>
            <a:pPr algn="just"/>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Yetkilendirilmiş </a:t>
            </a:r>
            <a:r>
              <a:rPr lang="tr-TR" sz="2200" b="1" dirty="0">
                <a:latin typeface="Verdana" panose="020B0604030504040204" pitchFamily="34" charset="0"/>
                <a:ea typeface="Verdana" panose="020B0604030504040204" pitchFamily="34" charset="0"/>
                <a:cs typeface="Verdana" panose="020B0604030504040204" pitchFamily="34" charset="0"/>
              </a:rPr>
              <a:t>yükümlü:</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Gümrük ve Ticaret Bakanlığının mevzuatı* kapsamında </a:t>
            </a:r>
            <a:r>
              <a:rPr lang="tr-TR" sz="2200" dirty="0">
                <a:latin typeface="Verdana" panose="020B0604030504040204" pitchFamily="34" charset="0"/>
                <a:ea typeface="Verdana" panose="020B0604030504040204" pitchFamily="34" charset="0"/>
                <a:cs typeface="Verdana" panose="020B0604030504040204" pitchFamily="34" charset="0"/>
              </a:rPr>
              <a:t>yetkilendirilmiş yükümlü statüsüne sahip olan gerçek veya tüzel </a:t>
            </a:r>
            <a:r>
              <a:rPr lang="tr-TR" sz="2200" dirty="0" smtClean="0">
                <a:latin typeface="Verdana" panose="020B0604030504040204" pitchFamily="34" charset="0"/>
                <a:ea typeface="Verdana" panose="020B0604030504040204" pitchFamily="34" charset="0"/>
                <a:cs typeface="Verdana" panose="020B0604030504040204" pitchFamily="34" charset="0"/>
              </a:rPr>
              <a:t>kişiler </a:t>
            </a:r>
            <a:r>
              <a:rPr lang="tr-TR" sz="2200" dirty="0">
                <a:latin typeface="Verdana" panose="020B0604030504040204" pitchFamily="34" charset="0"/>
                <a:ea typeface="Verdana" panose="020B0604030504040204" pitchFamily="34" charset="0"/>
                <a:cs typeface="Verdana" panose="020B0604030504040204" pitchFamily="34" charset="0"/>
              </a:rPr>
              <a:t>ile kamu kurum ve </a:t>
            </a:r>
            <a:r>
              <a:rPr lang="tr-TR" sz="2200" dirty="0" smtClean="0">
                <a:latin typeface="Verdana" panose="020B0604030504040204" pitchFamily="34" charset="0"/>
                <a:ea typeface="Verdana" panose="020B0604030504040204" pitchFamily="34" charset="0"/>
                <a:cs typeface="Verdana" panose="020B0604030504040204" pitchFamily="34" charset="0"/>
              </a:rPr>
              <a:t>kuruluşlarıdır. </a:t>
            </a:r>
          </a:p>
          <a:p>
            <a:pPr algn="just"/>
            <a:endParaRPr lang="tr-TR" sz="2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200" dirty="0">
                <a:latin typeface="Verdana" panose="020B0604030504040204" pitchFamily="34" charset="0"/>
                <a:ea typeface="Verdana" panose="020B0604030504040204" pitchFamily="34" charset="0"/>
                <a:cs typeface="Verdana" panose="020B0604030504040204" pitchFamily="34" charset="0"/>
              </a:rPr>
              <a:t>  </a:t>
            </a:r>
            <a:r>
              <a:rPr lang="tr-TR" sz="1800" i="1" dirty="0">
                <a:latin typeface="Verdana" panose="020B0604030504040204" pitchFamily="34" charset="0"/>
                <a:ea typeface="Verdana" panose="020B0604030504040204" pitchFamily="34" charset="0"/>
                <a:cs typeface="Verdana" panose="020B0604030504040204" pitchFamily="34" charset="0"/>
              </a:rPr>
              <a:t>* </a:t>
            </a:r>
            <a:r>
              <a:rPr lang="tr-TR" sz="1800" i="1" dirty="0" smtClean="0">
                <a:latin typeface="Verdana" panose="020B0604030504040204" pitchFamily="34" charset="0"/>
                <a:ea typeface="Verdana" panose="020B0604030504040204" pitchFamily="34" charset="0"/>
                <a:cs typeface="Verdana" panose="020B0604030504040204" pitchFamily="34" charset="0"/>
              </a:rPr>
              <a:t>Gümrük </a:t>
            </a:r>
            <a:r>
              <a:rPr lang="tr-TR" sz="1800" i="1" dirty="0">
                <a:latin typeface="Verdana" panose="020B0604030504040204" pitchFamily="34" charset="0"/>
                <a:ea typeface="Verdana" panose="020B0604030504040204" pitchFamily="34" charset="0"/>
                <a:cs typeface="Verdana" panose="020B0604030504040204" pitchFamily="34" charset="0"/>
              </a:rPr>
              <a:t>İşlemlerinin Kolaylaştırılması Yönetmeliği</a:t>
            </a:r>
          </a:p>
        </p:txBody>
      </p:sp>
      <p:sp>
        <p:nvSpPr>
          <p:cNvPr id="4" name="Slayt Numarası Yer Tutucusu 3"/>
          <p:cNvSpPr>
            <a:spLocks noGrp="1"/>
          </p:cNvSpPr>
          <p:nvPr>
            <p:ph type="sldNum" sz="quarter" idx="12"/>
          </p:nvPr>
        </p:nvSpPr>
        <p:spPr>
          <a:xfrm>
            <a:off x="9260378" y="6339724"/>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14</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232756" y="144926"/>
            <a:ext cx="11770822"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1357" y="1450007"/>
              <a:ext cx="2052583"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ÖNEMLİ </a:t>
              </a:r>
              <a:r>
                <a:rPr lang="tr-TR" sz="3200" b="1" dirty="0">
                  <a:latin typeface="Verdana" panose="020B0604030504040204" pitchFamily="34" charset="0"/>
                  <a:ea typeface="Verdana" panose="020B0604030504040204" pitchFamily="34" charset="0"/>
                  <a:cs typeface="Verdana" panose="020B0604030504040204" pitchFamily="34" charset="0"/>
                </a:rPr>
                <a:t>TANIMLAR </a:t>
              </a:r>
              <a:r>
                <a:rPr lang="tr-TR" sz="2200" b="1" i="1" dirty="0">
                  <a:latin typeface="Verdana" panose="020B0604030504040204" pitchFamily="34" charset="0"/>
                  <a:ea typeface="Verdana" panose="020B0604030504040204" pitchFamily="34" charset="0"/>
                  <a:cs typeface="Verdana" panose="020B0604030504040204" pitchFamily="34" charset="0"/>
                </a:rPr>
                <a:t>(madde 4)</a:t>
              </a:r>
              <a:endParaRPr lang="tr-TR" sz="2200" b="1" i="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6683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409989"/>
            <a:ext cx="10515600" cy="3411393"/>
          </a:xfrm>
        </p:spPr>
        <p:txBody>
          <a:bodyPr>
            <a:normAutofit/>
          </a:bodyPr>
          <a:lstStyle/>
          <a:p>
            <a:endParaRPr lang="tr-TR" dirty="0"/>
          </a:p>
          <a:p>
            <a:endParaRPr lang="tr-TR" dirty="0"/>
          </a:p>
          <a:p>
            <a:pPr algn="just"/>
            <a:r>
              <a:rPr lang="tr-TR" sz="2200" b="1" dirty="0">
                <a:latin typeface="Verdana" panose="020B0604030504040204" pitchFamily="34" charset="0"/>
                <a:ea typeface="Verdana" panose="020B0604030504040204" pitchFamily="34" charset="0"/>
                <a:cs typeface="Verdana" panose="020B0604030504040204" pitchFamily="34" charset="0"/>
              </a:rPr>
              <a:t>Yükleten (</a:t>
            </a:r>
            <a:r>
              <a:rPr lang="tr-TR" sz="2200" b="1" dirty="0" err="1">
                <a:latin typeface="Verdana" panose="020B0604030504040204" pitchFamily="34" charset="0"/>
                <a:ea typeface="Verdana" panose="020B0604030504040204" pitchFamily="34" charset="0"/>
                <a:cs typeface="Verdana" panose="020B0604030504040204" pitchFamily="34" charset="0"/>
              </a:rPr>
              <a:t>shipper</a:t>
            </a:r>
            <a:r>
              <a:rPr lang="tr-TR" sz="2200" b="1" dirty="0">
                <a:latin typeface="Verdana" panose="020B0604030504040204" pitchFamily="34" charset="0"/>
                <a:ea typeface="Verdana" panose="020B0604030504040204" pitchFamily="34" charset="0"/>
                <a:cs typeface="Verdana" panose="020B0604030504040204" pitchFamily="34" charset="0"/>
              </a:rPr>
              <a:t>): </a:t>
            </a:r>
            <a:r>
              <a:rPr lang="tr-TR" sz="2200" dirty="0" err="1">
                <a:latin typeface="Verdana" panose="020B0604030504040204" pitchFamily="34" charset="0"/>
                <a:ea typeface="Verdana" panose="020B0604030504040204" pitchFamily="34" charset="0"/>
                <a:cs typeface="Verdana" panose="020B0604030504040204" pitchFamily="34" charset="0"/>
              </a:rPr>
              <a:t>Konişmento</a:t>
            </a:r>
            <a:r>
              <a:rPr lang="tr-TR" sz="2200" dirty="0">
                <a:latin typeface="Verdana" panose="020B0604030504040204" pitchFamily="34" charset="0"/>
                <a:ea typeface="Verdana" panose="020B0604030504040204" pitchFamily="34" charset="0"/>
                <a:cs typeface="Verdana" panose="020B0604030504040204" pitchFamily="34" charset="0"/>
              </a:rPr>
              <a:t>, denizyolu taşıma senedi veya çok </a:t>
            </a:r>
            <a:r>
              <a:rPr lang="tr-TR" sz="2200" dirty="0" err="1">
                <a:latin typeface="Verdana" panose="020B0604030504040204" pitchFamily="34" charset="0"/>
                <a:ea typeface="Verdana" panose="020B0604030504040204" pitchFamily="34" charset="0"/>
                <a:cs typeface="Verdana" panose="020B0604030504040204" pitchFamily="34" charset="0"/>
              </a:rPr>
              <a:t>modlu</a:t>
            </a:r>
            <a:r>
              <a:rPr lang="tr-TR" sz="2200" dirty="0">
                <a:latin typeface="Verdana" panose="020B0604030504040204" pitchFamily="34" charset="0"/>
                <a:ea typeface="Verdana" panose="020B0604030504040204" pitchFamily="34" charset="0"/>
                <a:cs typeface="Verdana" panose="020B0604030504040204" pitchFamily="34" charset="0"/>
              </a:rPr>
              <a:t> taşımacılık dokümanında “yükleten” olarak belirtilen gerçek veya tüzel kişi ile namına veya adına bir deniz nakliyat şirketiyle taşıma sözleşmesi yapılan gerçek veya tüzel </a:t>
            </a:r>
            <a:r>
              <a:rPr lang="tr-TR" sz="2200" dirty="0" smtClean="0">
                <a:latin typeface="Verdana" panose="020B0604030504040204" pitchFamily="34" charset="0"/>
                <a:ea typeface="Verdana" panose="020B0604030504040204" pitchFamily="34" charset="0"/>
                <a:cs typeface="Verdana" panose="020B0604030504040204" pitchFamily="34" charset="0"/>
              </a:rPr>
              <a:t>kişidir.</a:t>
            </a:r>
            <a:endParaRPr lang="tr-TR" sz="2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dirty="0"/>
          </a:p>
          <a:p>
            <a:endParaRPr lang="tr-TR"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257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15</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232756" y="144926"/>
            <a:ext cx="11770822"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1357" y="1450007"/>
              <a:ext cx="2052583"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ÖNEMLİ </a:t>
              </a:r>
              <a:r>
                <a:rPr lang="tr-TR" sz="3200" b="1" dirty="0">
                  <a:latin typeface="Verdana" panose="020B0604030504040204" pitchFamily="34" charset="0"/>
                  <a:ea typeface="Verdana" panose="020B0604030504040204" pitchFamily="34" charset="0"/>
                  <a:cs typeface="Verdana" panose="020B0604030504040204" pitchFamily="34" charset="0"/>
                </a:rPr>
                <a:t>TANIMLAR </a:t>
              </a:r>
              <a:r>
                <a:rPr lang="tr-TR" sz="2200" b="1" i="1" dirty="0">
                  <a:latin typeface="Verdana" panose="020B0604030504040204" pitchFamily="34" charset="0"/>
                  <a:ea typeface="Verdana" panose="020B0604030504040204" pitchFamily="34" charset="0"/>
                  <a:cs typeface="Verdana" panose="020B0604030504040204" pitchFamily="34" charset="0"/>
                </a:rPr>
                <a:t>(madde 4)</a:t>
              </a:r>
              <a:endParaRPr lang="tr-TR" sz="2200" b="1" i="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94686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9258" y="1493125"/>
            <a:ext cx="11604567" cy="3128755"/>
          </a:xfrm>
        </p:spPr>
        <p:txBody>
          <a:bodyPr>
            <a:normAutofit/>
          </a:bodyPr>
          <a:lstStyle/>
          <a:p>
            <a:pPr marL="0" indent="0" algn="ctr">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II. BÖLÜM </a:t>
            </a:r>
          </a:p>
          <a:p>
            <a:pPr marL="0" indent="0" algn="ctr">
              <a:buNone/>
            </a:pPr>
            <a:endParaRPr lang="tr-TR" sz="32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Konteynerlerin </a:t>
            </a:r>
            <a:r>
              <a:rPr lang="tr-TR" sz="3200" dirty="0">
                <a:latin typeface="Verdana" panose="020B0604030504040204" pitchFamily="34" charset="0"/>
                <a:ea typeface="Verdana" panose="020B0604030504040204" pitchFamily="34" charset="0"/>
                <a:cs typeface="Verdana" panose="020B0604030504040204" pitchFamily="34" charset="0"/>
              </a:rPr>
              <a:t>Brüt Ağırlıklarının Tespiti, Doğrulanması </a:t>
            </a:r>
            <a:endParaRPr lang="tr-TR" sz="3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ve Bildirimine İlişkin Kurallar</a:t>
            </a:r>
          </a:p>
        </p:txBody>
      </p:sp>
      <p:sp>
        <p:nvSpPr>
          <p:cNvPr id="4" name="Slayt Numarası Yer Tutucusu 3"/>
          <p:cNvSpPr>
            <a:spLocks noGrp="1"/>
          </p:cNvSpPr>
          <p:nvPr>
            <p:ph type="sldNum" sz="quarter" idx="12"/>
          </p:nvPr>
        </p:nvSpPr>
        <p:spPr>
          <a:xfrm>
            <a:off x="9159240" y="6306473"/>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16</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392833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1878812" y="1908068"/>
            <a:ext cx="8180134" cy="852366"/>
            <a:chOff x="4434566" y="204852"/>
            <a:chExt cx="1598652" cy="1083419"/>
          </a:xfrm>
        </p:grpSpPr>
        <p:sp>
          <p:nvSpPr>
            <p:cNvPr id="16" name="Yuvarlatılmış Dikdörtgen 15"/>
            <p:cNvSpPr/>
            <p:nvPr/>
          </p:nvSpPr>
          <p:spPr>
            <a:xfrm>
              <a:off x="4434566" y="204852"/>
              <a:ext cx="1598652" cy="10834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Yuvarlatılmış Dikdörtgen 4"/>
            <p:cNvSpPr/>
            <p:nvPr/>
          </p:nvSpPr>
          <p:spPr>
            <a:xfrm>
              <a:off x="4487454" y="257740"/>
              <a:ext cx="1492876" cy="97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600" b="1" dirty="0" smtClean="0">
                  <a:latin typeface="Verdana" panose="020B0604030504040204" pitchFamily="34" charset="0"/>
                  <a:ea typeface="Verdana" panose="020B0604030504040204" pitchFamily="34" charset="0"/>
                  <a:cs typeface="Verdana" panose="020B0604030504040204" pitchFamily="34" charset="0"/>
                </a:rPr>
                <a:t>DBA Yükleten tarafından </a:t>
              </a:r>
              <a:r>
                <a:rPr lang="tr-TR" sz="2000" b="1" i="1" dirty="0" smtClean="0">
                  <a:latin typeface="Verdana" panose="020B0604030504040204" pitchFamily="34" charset="0"/>
                  <a:ea typeface="Verdana" panose="020B0604030504040204" pitchFamily="34" charset="0"/>
                  <a:cs typeface="Verdana" panose="020B0604030504040204" pitchFamily="34" charset="0"/>
                </a:rPr>
                <a:t>(madde 5.1)</a:t>
              </a:r>
              <a:endParaRPr lang="tr-TR" sz="2000" i="1"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9" name="Aşağı Ok 8"/>
          <p:cNvSpPr/>
          <p:nvPr/>
        </p:nvSpPr>
        <p:spPr>
          <a:xfrm>
            <a:off x="3566227" y="3017782"/>
            <a:ext cx="219954" cy="569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a:off x="8265437" y="3017782"/>
            <a:ext cx="227293" cy="569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3" name="Grup 22"/>
          <p:cNvGrpSpPr/>
          <p:nvPr/>
        </p:nvGrpSpPr>
        <p:grpSpPr>
          <a:xfrm>
            <a:off x="116378" y="194801"/>
            <a:ext cx="11937077" cy="941965"/>
            <a:chOff x="860" y="1423522"/>
            <a:chExt cx="2073080" cy="1815196"/>
          </a:xfrm>
        </p:grpSpPr>
        <p:sp>
          <p:nvSpPr>
            <p:cNvPr id="24" name="Yuvarlatılmış Dikdörtgen 23"/>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a:t>
              </a:r>
              <a:r>
                <a:rPr lang="tr-TR" sz="2200" b="1" dirty="0" smtClean="0">
                  <a:latin typeface="Verdana" panose="020B0604030504040204" pitchFamily="34" charset="0"/>
                  <a:ea typeface="Verdana" panose="020B0604030504040204" pitchFamily="34" charset="0"/>
                  <a:cs typeface="Verdana" panose="020B0604030504040204" pitchFamily="34" charset="0"/>
                </a:rPr>
                <a:t> </a:t>
              </a:r>
            </a:p>
          </p:txBody>
        </p:sp>
      </p:grpSp>
      <p:grpSp>
        <p:nvGrpSpPr>
          <p:cNvPr id="36" name="Grup 35"/>
          <p:cNvGrpSpPr/>
          <p:nvPr/>
        </p:nvGrpSpPr>
        <p:grpSpPr>
          <a:xfrm>
            <a:off x="1878811" y="4002568"/>
            <a:ext cx="3607589" cy="2231988"/>
            <a:chOff x="4434566" y="204852"/>
            <a:chExt cx="1598652" cy="1083419"/>
          </a:xfrm>
        </p:grpSpPr>
        <p:sp>
          <p:nvSpPr>
            <p:cNvPr id="37" name="Yuvarlatılmış Dikdörtgen 36"/>
            <p:cNvSpPr/>
            <p:nvPr/>
          </p:nvSpPr>
          <p:spPr>
            <a:xfrm>
              <a:off x="4434566" y="204852"/>
              <a:ext cx="1598652" cy="1083419"/>
            </a:xfrm>
            <a:prstGeom prst="roundRect">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4487454" y="257740"/>
              <a:ext cx="1492876" cy="97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algn="ctr" defTabSz="889000">
                <a:lnSpc>
                  <a:spcPct val="90000"/>
                </a:lnSpc>
                <a:spcBef>
                  <a:spcPct val="0"/>
                </a:spcBef>
                <a:spcAft>
                  <a:spcPct val="35000"/>
                </a:spcAft>
              </a:pPr>
              <a:r>
                <a:rPr lang="tr-TR" sz="2400" b="1" dirty="0" smtClean="0">
                  <a:latin typeface="Verdana" panose="020B0604030504040204" pitchFamily="34" charset="0"/>
                  <a:ea typeface="Verdana" panose="020B0604030504040204" pitchFamily="34" charset="0"/>
                  <a:cs typeface="Verdana" panose="020B0604030504040204" pitchFamily="34" charset="0"/>
                </a:rPr>
                <a:t>YÖNTEM - 1</a:t>
              </a:r>
            </a:p>
            <a:p>
              <a:pPr algn="ctr" defTabSz="889000">
                <a:lnSpc>
                  <a:spcPct val="90000"/>
                </a:lnSpc>
                <a:spcBef>
                  <a:spcPct val="0"/>
                </a:spcBef>
                <a:spcAft>
                  <a:spcPct val="35000"/>
                </a:spcAft>
              </a:pPr>
              <a:r>
                <a:rPr lang="tr-TR" sz="2000" b="1" i="1" dirty="0" smtClean="0">
                  <a:latin typeface="Verdana" panose="020B0604030504040204" pitchFamily="34" charset="0"/>
                  <a:ea typeface="Verdana" panose="020B0604030504040204" pitchFamily="34" charset="0"/>
                  <a:cs typeface="Verdana" panose="020B0604030504040204" pitchFamily="34" charset="0"/>
                </a:rPr>
                <a:t>(madde 20)</a:t>
              </a:r>
              <a:endParaRPr lang="tr-TR" sz="2000" b="1" i="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9" name="Grup 38"/>
          <p:cNvGrpSpPr/>
          <p:nvPr/>
        </p:nvGrpSpPr>
        <p:grpSpPr>
          <a:xfrm>
            <a:off x="6699220" y="4015027"/>
            <a:ext cx="3359726" cy="2231987"/>
            <a:chOff x="4434566" y="204852"/>
            <a:chExt cx="1598652" cy="1083419"/>
          </a:xfrm>
          <a:solidFill>
            <a:srgbClr val="FF0000"/>
          </a:solidFill>
        </p:grpSpPr>
        <p:sp>
          <p:nvSpPr>
            <p:cNvPr id="40" name="Yuvarlatılmış Dikdörtgen 39"/>
            <p:cNvSpPr/>
            <p:nvPr/>
          </p:nvSpPr>
          <p:spPr>
            <a:xfrm>
              <a:off x="4434566" y="204852"/>
              <a:ext cx="1598652" cy="10834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Yuvarlatılmış Dikdörtgen 4"/>
            <p:cNvSpPr/>
            <p:nvPr/>
          </p:nvSpPr>
          <p:spPr>
            <a:xfrm>
              <a:off x="4487454" y="257740"/>
              <a:ext cx="1492876" cy="977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algn="ctr" defTabSz="889000">
                <a:lnSpc>
                  <a:spcPct val="90000"/>
                </a:lnSpc>
                <a:spcBef>
                  <a:spcPct val="0"/>
                </a:spcBef>
                <a:spcAft>
                  <a:spcPct val="35000"/>
                </a:spcAft>
              </a:pPr>
              <a:r>
                <a:rPr lang="tr-TR" sz="2400" b="1" dirty="0" smtClean="0">
                  <a:latin typeface="Verdana" panose="020B0604030504040204" pitchFamily="34" charset="0"/>
                  <a:ea typeface="Verdana" panose="020B0604030504040204" pitchFamily="34" charset="0"/>
                  <a:cs typeface="Verdana" panose="020B0604030504040204" pitchFamily="34" charset="0"/>
                </a:rPr>
                <a:t>YÖNTEM - 2</a:t>
              </a:r>
            </a:p>
            <a:p>
              <a:pPr algn="ctr" defTabSz="889000">
                <a:lnSpc>
                  <a:spcPct val="90000"/>
                </a:lnSpc>
                <a:spcBef>
                  <a:spcPct val="0"/>
                </a:spcBef>
                <a:spcAft>
                  <a:spcPct val="35000"/>
                </a:spcAft>
              </a:pPr>
              <a:r>
                <a:rPr lang="tr-TR" sz="2000" b="1" i="1" dirty="0" smtClean="0">
                  <a:latin typeface="Verdana" panose="020B0604030504040204" pitchFamily="34" charset="0"/>
                  <a:ea typeface="Verdana" panose="020B0604030504040204" pitchFamily="34" charset="0"/>
                  <a:cs typeface="Verdana" panose="020B0604030504040204" pitchFamily="34" charset="0"/>
                </a:rPr>
                <a:t>(madde 21)</a:t>
              </a:r>
              <a:endParaRPr lang="tr-TR" sz="20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Slayt Numarası Yer Tutucusu 1"/>
          <p:cNvSpPr>
            <a:spLocks noGrp="1"/>
          </p:cNvSpPr>
          <p:nvPr>
            <p:ph type="sldNum" sz="quarter" idx="12"/>
          </p:nvPr>
        </p:nvSpPr>
        <p:spPr>
          <a:xfrm>
            <a:off x="9184026"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17</a:t>
            </a:fld>
            <a:endParaRPr lang="tr-T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461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2108240"/>
            <a:ext cx="10515600" cy="3444644"/>
          </a:xfrm>
        </p:spPr>
        <p:txBody>
          <a:bodyPr>
            <a:normAutofit/>
          </a:bodyPr>
          <a:lstStyle/>
          <a:p>
            <a:pPr marL="0" indent="0" algn="just">
              <a:buNone/>
            </a:pPr>
            <a:r>
              <a:rPr lang="tr-TR" sz="2200" dirty="0">
                <a:latin typeface="Verdana" panose="020B0604030504040204" pitchFamily="34" charset="0"/>
                <a:ea typeface="Verdana" panose="020B0604030504040204" pitchFamily="34" charset="0"/>
                <a:cs typeface="Verdana" panose="020B0604030504040204" pitchFamily="34" charset="0"/>
              </a:rPr>
              <a:t>Konteynerin birden fazla tarafça doldurulması ve/veya konteynerin içerisinde birden fazla tarafa ait yükün bulunduğu </a:t>
            </a:r>
            <a:r>
              <a:rPr lang="tr-TR" sz="2200" b="1" dirty="0" err="1">
                <a:latin typeface="Verdana" panose="020B0604030504040204" pitchFamily="34" charset="0"/>
                <a:ea typeface="Verdana" panose="020B0604030504040204" pitchFamily="34" charset="0"/>
                <a:cs typeface="Verdana" panose="020B0604030504040204" pitchFamily="34" charset="0"/>
              </a:rPr>
              <a:t>parsiyel</a:t>
            </a:r>
            <a:r>
              <a:rPr lang="tr-TR" sz="2200" b="1" dirty="0">
                <a:latin typeface="Verdana" panose="020B0604030504040204" pitchFamily="34" charset="0"/>
                <a:ea typeface="Verdana" panose="020B0604030504040204" pitchFamily="34" charset="0"/>
                <a:cs typeface="Verdana" panose="020B0604030504040204" pitchFamily="34" charset="0"/>
              </a:rPr>
              <a:t> yüklemelerin söz konusu olduğu durumlarda</a:t>
            </a:r>
            <a:r>
              <a:rPr lang="tr-TR" sz="2200" dirty="0">
                <a:latin typeface="Verdana" panose="020B0604030504040204" pitchFamily="34" charset="0"/>
                <a:ea typeface="Verdana" panose="020B0604030504040204" pitchFamily="34" charset="0"/>
                <a:cs typeface="Verdana" panose="020B0604030504040204" pitchFamily="34" charset="0"/>
              </a:rPr>
              <a:t>, konteynerin brüt ağırlığı, </a:t>
            </a:r>
            <a:r>
              <a:rPr lang="tr-TR" sz="2200" dirty="0" smtClean="0">
                <a:latin typeface="Verdana" panose="020B0604030504040204" pitchFamily="34" charset="0"/>
                <a:ea typeface="Verdana" panose="020B0604030504040204" pitchFamily="34" charset="0"/>
                <a:cs typeface="Verdana" panose="020B0604030504040204" pitchFamily="34" charset="0"/>
              </a:rPr>
              <a:t>yükleten </a:t>
            </a:r>
            <a:r>
              <a:rPr lang="tr-TR" sz="2200" dirty="0">
                <a:latin typeface="Verdana" panose="020B0604030504040204" pitchFamily="34" charset="0"/>
                <a:ea typeface="Verdana" panose="020B0604030504040204" pitchFamily="34" charset="0"/>
                <a:cs typeface="Verdana" panose="020B0604030504040204" pitchFamily="34" charset="0"/>
              </a:rPr>
              <a:t>veya yükleten niteliğine haiz taşıma işleri </a:t>
            </a:r>
            <a:r>
              <a:rPr lang="tr-TR" sz="2200" dirty="0" err="1">
                <a:latin typeface="Verdana" panose="020B0604030504040204" pitchFamily="34" charset="0"/>
                <a:ea typeface="Verdana" panose="020B0604030504040204" pitchFamily="34" charset="0"/>
                <a:cs typeface="Verdana" panose="020B0604030504040204" pitchFamily="34" charset="0"/>
              </a:rPr>
              <a:t>organizatorü</a:t>
            </a:r>
            <a:r>
              <a:rPr lang="tr-TR" sz="2200" dirty="0">
                <a:latin typeface="Verdana" panose="020B0604030504040204" pitchFamily="34" charset="0"/>
                <a:ea typeface="Verdana" panose="020B0604030504040204" pitchFamily="34" charset="0"/>
                <a:cs typeface="Verdana" panose="020B0604030504040204" pitchFamily="34" charset="0"/>
              </a:rPr>
              <a:t> tarafından, bu Yönergede belirtilen yöntemlerden uygun olan biriyle tespit edilerek doğrulanır.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i="1" dirty="0">
                <a:latin typeface="Verdana" panose="020B0604030504040204" pitchFamily="34" charset="0"/>
                <a:ea typeface="Verdana" panose="020B0604030504040204" pitchFamily="34" charset="0"/>
                <a:cs typeface="Verdana" panose="020B0604030504040204" pitchFamily="34" charset="0"/>
              </a:rPr>
              <a:t> </a:t>
            </a:r>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5.2)</a:t>
            </a:r>
            <a:endParaRPr lang="tr-TR" sz="20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31025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18</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up 5"/>
          <p:cNvGrpSpPr/>
          <p:nvPr/>
        </p:nvGrpSpPr>
        <p:grpSpPr>
          <a:xfrm>
            <a:off x="149629" y="144926"/>
            <a:ext cx="11903826" cy="941965"/>
            <a:chOff x="860" y="1423522"/>
            <a:chExt cx="2073080" cy="1815196"/>
          </a:xfrm>
        </p:grpSpPr>
        <p:sp>
          <p:nvSpPr>
            <p:cNvPr id="7" name="Yuvarlatılmış Dikdörtgen 6"/>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406895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1778925"/>
            <a:ext cx="10515600" cy="4272740"/>
          </a:xfrm>
        </p:spPr>
        <p:txBody>
          <a:bodyPr>
            <a:normAutofit fontScale="92500" lnSpcReduction="10000"/>
          </a:bodyPr>
          <a:lstStyle/>
          <a:p>
            <a:pPr marL="0" indent="0" algn="just">
              <a:buNone/>
            </a:pPr>
            <a:r>
              <a:rPr lang="tr-TR" sz="2400" dirty="0" smtClean="0">
                <a:latin typeface="Verdana" panose="020B0604030504040204" pitchFamily="34" charset="0"/>
                <a:ea typeface="Verdana" panose="020B0604030504040204" pitchFamily="34" charset="0"/>
                <a:cs typeface="Verdana" panose="020B0604030504040204" pitchFamily="34" charset="0"/>
              </a:rPr>
              <a:t>Dolu </a:t>
            </a:r>
            <a:r>
              <a:rPr lang="tr-TR" sz="2400" dirty="0">
                <a:latin typeface="Verdana" panose="020B0604030504040204" pitchFamily="34" charset="0"/>
                <a:ea typeface="Verdana" panose="020B0604030504040204" pitchFamily="34" charset="0"/>
                <a:cs typeface="Verdana" panose="020B0604030504040204" pitchFamily="34" charset="0"/>
              </a:rPr>
              <a:t>konteynerin </a:t>
            </a:r>
            <a:r>
              <a:rPr lang="tr-TR" sz="2400" b="1" dirty="0" smtClean="0">
                <a:latin typeface="Verdana" panose="020B0604030504040204" pitchFamily="34" charset="0"/>
                <a:ea typeface="Verdana" panose="020B0604030504040204" pitchFamily="34" charset="0"/>
                <a:cs typeface="Verdana" panose="020B0604030504040204" pitchFamily="34" charset="0"/>
              </a:rPr>
              <a:t>DBA, DBA</a:t>
            </a:r>
            <a:r>
              <a:rPr lang="tr-TR" sz="2400" dirty="0" smtClean="0">
                <a:latin typeface="Verdana" panose="020B0604030504040204" pitchFamily="34" charset="0"/>
                <a:ea typeface="Verdana" panose="020B0604030504040204" pitchFamily="34" charset="0"/>
                <a:cs typeface="Verdana" panose="020B0604030504040204" pitchFamily="34" charset="0"/>
              </a:rPr>
              <a:t> </a:t>
            </a:r>
            <a:r>
              <a:rPr lang="tr-TR" sz="2400" b="1" dirty="0">
                <a:latin typeface="Verdana" panose="020B0604030504040204" pitchFamily="34" charset="0"/>
                <a:ea typeface="Verdana" panose="020B0604030504040204" pitchFamily="34" charset="0"/>
                <a:cs typeface="Verdana" panose="020B0604030504040204" pitchFamily="34" charset="0"/>
              </a:rPr>
              <a:t>belgesinde</a:t>
            </a:r>
            <a:r>
              <a:rPr lang="tr-TR" sz="2400" dirty="0">
                <a:latin typeface="Verdana" panose="020B0604030504040204" pitchFamily="34" charset="0"/>
                <a:ea typeface="Verdana" panose="020B0604030504040204" pitchFamily="34" charset="0"/>
                <a:cs typeface="Verdana" panose="020B0604030504040204" pitchFamily="34" charset="0"/>
              </a:rPr>
              <a:t> </a:t>
            </a:r>
            <a:r>
              <a:rPr lang="tr-TR" sz="2400" b="1" dirty="0">
                <a:latin typeface="Verdana" panose="020B0604030504040204" pitchFamily="34" charset="0"/>
                <a:ea typeface="Verdana" panose="020B0604030504040204" pitchFamily="34" charset="0"/>
                <a:cs typeface="Verdana" panose="020B0604030504040204" pitchFamily="34" charset="0"/>
              </a:rPr>
              <a:t>açıkça belirtilir.</a:t>
            </a:r>
            <a:r>
              <a:rPr lang="tr-TR" sz="2400" dirty="0">
                <a:latin typeface="Verdana" panose="020B0604030504040204" pitchFamily="34" charset="0"/>
                <a:ea typeface="Verdana" panose="020B0604030504040204" pitchFamily="34" charset="0"/>
                <a:cs typeface="Verdana" panose="020B0604030504040204" pitchFamily="34" charset="0"/>
              </a:rPr>
              <a:t> Bu </a:t>
            </a:r>
            <a:r>
              <a:rPr lang="tr-TR" sz="2400" dirty="0" smtClean="0">
                <a:latin typeface="Verdana" panose="020B0604030504040204" pitchFamily="34" charset="0"/>
                <a:ea typeface="Verdana" panose="020B0604030504040204" pitchFamily="34" charset="0"/>
                <a:cs typeface="Verdana" panose="020B0604030504040204" pitchFamily="34" charset="0"/>
              </a:rPr>
              <a:t>belge, </a:t>
            </a:r>
            <a:r>
              <a:rPr lang="tr-TR" sz="2400" dirty="0">
                <a:latin typeface="Verdana" panose="020B0604030504040204" pitchFamily="34" charset="0"/>
                <a:ea typeface="Verdana" panose="020B0604030504040204" pitchFamily="34" charset="0"/>
                <a:cs typeface="Verdana" panose="020B0604030504040204" pitchFamily="34" charset="0"/>
              </a:rPr>
              <a:t>yükleten veya yükletenin yetkilendirdiği 3. şahıs tarafından düzenlenip onaylanarak taşıyana ve kıyı tesisi işleticisine gönderilir. </a:t>
            </a: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dirty="0" smtClean="0">
                <a:latin typeface="Verdana" panose="020B0604030504040204" pitchFamily="34" charset="0"/>
                <a:ea typeface="Verdana" panose="020B0604030504040204" pitchFamily="34" charset="0"/>
                <a:cs typeface="Verdana" panose="020B0604030504040204" pitchFamily="34" charset="0"/>
              </a:rPr>
              <a:t>DBA belgesi, </a:t>
            </a:r>
            <a:r>
              <a:rPr lang="tr-TR" sz="2400" dirty="0">
                <a:latin typeface="Verdana" panose="020B0604030504040204" pitchFamily="34" charset="0"/>
                <a:ea typeface="Verdana" panose="020B0604030504040204" pitchFamily="34" charset="0"/>
                <a:cs typeface="Verdana" panose="020B0604030504040204" pitchFamily="34" charset="0"/>
              </a:rPr>
              <a:t>taşıyana gönderilen taşıma talimatının bir parçası olabileceği gibi tartı istasyonu operatörü tarafından düzenlenen tartı fişi gibi ayrı bir bildirim şeklinde de olabilir. </a:t>
            </a: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dirty="0" smtClean="0">
                <a:latin typeface="Verdana" panose="020B0604030504040204" pitchFamily="34" charset="0"/>
                <a:ea typeface="Verdana" panose="020B0604030504040204" pitchFamily="34" charset="0"/>
                <a:cs typeface="Verdana" panose="020B0604030504040204" pitchFamily="34" charset="0"/>
              </a:rPr>
              <a:t>DBA </a:t>
            </a:r>
            <a:r>
              <a:rPr lang="tr-TR" sz="2400" dirty="0">
                <a:latin typeface="Verdana" panose="020B0604030504040204" pitchFamily="34" charset="0"/>
                <a:ea typeface="Verdana" panose="020B0604030504040204" pitchFamily="34" charset="0"/>
                <a:cs typeface="Verdana" panose="020B0604030504040204" pitchFamily="34" charset="0"/>
              </a:rPr>
              <a:t>belgesi </a:t>
            </a:r>
            <a:r>
              <a:rPr lang="tr-TR" sz="2400" b="1" dirty="0">
                <a:latin typeface="Verdana" panose="020B0604030504040204" pitchFamily="34" charset="0"/>
                <a:ea typeface="Verdana" panose="020B0604030504040204" pitchFamily="34" charset="0"/>
                <a:cs typeface="Verdana" panose="020B0604030504040204" pitchFamily="34" charset="0"/>
              </a:rPr>
              <a:t>yükleten veya </a:t>
            </a:r>
            <a:r>
              <a:rPr lang="tr-TR" sz="2400" b="1" dirty="0" smtClean="0">
                <a:latin typeface="Verdana" panose="020B0604030504040204" pitchFamily="34" charset="0"/>
                <a:ea typeface="Verdana" panose="020B0604030504040204" pitchFamily="34" charset="0"/>
                <a:cs typeface="Verdana" panose="020B0604030504040204" pitchFamily="34" charset="0"/>
              </a:rPr>
              <a:t>yükletenin yetkilendirdiği </a:t>
            </a:r>
            <a:r>
              <a:rPr lang="tr-TR" sz="2400" b="1" dirty="0">
                <a:latin typeface="Verdana" panose="020B0604030504040204" pitchFamily="34" charset="0"/>
                <a:ea typeface="Verdana" panose="020B0604030504040204" pitchFamily="34" charset="0"/>
                <a:cs typeface="Verdana" panose="020B0604030504040204" pitchFamily="34" charset="0"/>
              </a:rPr>
              <a:t>kişi </a:t>
            </a:r>
            <a:r>
              <a:rPr lang="tr-TR" sz="2400" dirty="0">
                <a:latin typeface="Verdana" panose="020B0604030504040204" pitchFamily="34" charset="0"/>
                <a:ea typeface="Verdana" panose="020B0604030504040204" pitchFamily="34" charset="0"/>
                <a:cs typeface="Verdana" panose="020B0604030504040204" pitchFamily="34" charset="0"/>
              </a:rPr>
              <a:t>tarafından imzalanır. </a:t>
            </a: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i="1" dirty="0">
                <a:latin typeface="Verdana" panose="020B0604030504040204" pitchFamily="34" charset="0"/>
                <a:ea typeface="Verdana" panose="020B0604030504040204" pitchFamily="34" charset="0"/>
                <a:cs typeface="Verdana" panose="020B0604030504040204" pitchFamily="34" charset="0"/>
              </a:rPr>
              <a:t> </a:t>
            </a:r>
            <a:r>
              <a:rPr lang="tr-TR" sz="2400" i="1" dirty="0" smtClean="0">
                <a:latin typeface="Verdana" panose="020B0604030504040204" pitchFamily="34" charset="0"/>
                <a:ea typeface="Verdana" panose="020B0604030504040204" pitchFamily="34" charset="0"/>
                <a:cs typeface="Verdana" panose="020B0604030504040204" pitchFamily="34" charset="0"/>
              </a:rPr>
              <a:t>                                                                                     </a:t>
            </a:r>
            <a:endParaRPr lang="tr-TR" sz="2400" i="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200" i="1" dirty="0" smtClean="0">
                <a:latin typeface="Verdana" panose="020B0604030504040204" pitchFamily="34" charset="0"/>
                <a:ea typeface="Verdana" panose="020B0604030504040204" pitchFamily="34" charset="0"/>
                <a:cs typeface="Verdana" panose="020B0604030504040204" pitchFamily="34" charset="0"/>
              </a:rPr>
              <a:t>(madde 5.3)</a:t>
            </a:r>
            <a:endParaRPr lang="tr-TR" sz="22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092739" y="6339725"/>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19</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149629" y="144926"/>
            <a:ext cx="11903826"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286308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9072" y="1530806"/>
            <a:ext cx="10515600" cy="871433"/>
          </a:xfrm>
        </p:spPr>
        <p:txBody>
          <a:bodyPr>
            <a:normAutofit/>
          </a:bodyPr>
          <a:lstStyle/>
          <a:p>
            <a:pPr marL="0" indent="0" algn="ctr">
              <a:buNone/>
            </a:pPr>
            <a:r>
              <a:rPr lang="tr-TR" dirty="0" smtClean="0">
                <a:latin typeface="Verdana" panose="020B0604030504040204" pitchFamily="34" charset="0"/>
                <a:ea typeface="Verdana" panose="020B0604030504040204" pitchFamily="34" charset="0"/>
                <a:cs typeface="Verdana" panose="020B0604030504040204" pitchFamily="34" charset="0"/>
              </a:rPr>
              <a:t>Dolu konteynerlerin bürüt ağırlığının tespit edilerek doğrulanması zorunludur  … </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6" name="İçerik Yer Tutucusu 2"/>
          <p:cNvSpPr txBox="1">
            <a:spLocks/>
          </p:cNvSpPr>
          <p:nvPr/>
        </p:nvSpPr>
        <p:spPr>
          <a:xfrm>
            <a:off x="169407" y="4748914"/>
            <a:ext cx="3999638" cy="1961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dirty="0" smtClean="0">
                <a:latin typeface="Verdana" panose="020B0604030504040204" pitchFamily="34" charset="0"/>
                <a:ea typeface="Verdana" panose="020B0604030504040204" pitchFamily="34" charset="0"/>
                <a:cs typeface="Verdana" panose="020B0604030504040204" pitchFamily="34" charset="0"/>
              </a:rPr>
              <a:t>SOLAS</a:t>
            </a:r>
            <a:r>
              <a:rPr lang="tr-TR" sz="2000" dirty="0">
                <a:latin typeface="Verdana" panose="020B0604030504040204" pitchFamily="34" charset="0"/>
                <a:ea typeface="Verdana" panose="020B0604030504040204" pitchFamily="34" charset="0"/>
                <a:cs typeface="Verdana" panose="020B0604030504040204" pitchFamily="34" charset="0"/>
              </a:rPr>
              <a:t> </a:t>
            </a:r>
            <a:r>
              <a:rPr lang="tr-TR" sz="2000" dirty="0" smtClean="0">
                <a:latin typeface="Verdana" panose="020B0604030504040204" pitchFamily="34" charset="0"/>
                <a:ea typeface="Verdana" panose="020B0604030504040204" pitchFamily="34" charset="0"/>
                <a:cs typeface="Verdana" panose="020B0604030504040204" pitchFamily="34" charset="0"/>
              </a:rPr>
              <a:t>74 Bölüm VI,    Kısım A</a:t>
            </a:r>
            <a:r>
              <a:rPr lang="tr-TR" sz="2000" dirty="0">
                <a:latin typeface="Verdana" panose="020B0604030504040204" pitchFamily="34" charset="0"/>
                <a:ea typeface="Verdana" panose="020B0604030504040204" pitchFamily="34" charset="0"/>
                <a:cs typeface="Verdana" panose="020B0604030504040204" pitchFamily="34" charset="0"/>
              </a:rPr>
              <a:t>,</a:t>
            </a:r>
            <a:r>
              <a:rPr lang="tr-TR" sz="2000" dirty="0" smtClean="0">
                <a:latin typeface="Verdana" panose="020B0604030504040204" pitchFamily="34" charset="0"/>
                <a:ea typeface="Verdana" panose="020B0604030504040204" pitchFamily="34" charset="0"/>
                <a:cs typeface="Verdana" panose="020B0604030504040204" pitchFamily="34" charset="0"/>
              </a:rPr>
              <a:t> Kural 2   </a:t>
            </a:r>
          </a:p>
          <a:p>
            <a:pPr algn="just"/>
            <a:r>
              <a:rPr lang="tr-TR" sz="2000" dirty="0">
                <a:latin typeface="Verdana" panose="020B0604030504040204" pitchFamily="34" charset="0"/>
                <a:ea typeface="Verdana" panose="020B0604030504040204" pitchFamily="34" charset="0"/>
                <a:cs typeface="Verdana" panose="020B0604030504040204" pitchFamily="34" charset="0"/>
              </a:rPr>
              <a:t>Denizyoluyla Taşınacak Dolu Konteynerlerin Brüt Ağırlıklarının Tespiti Ve Bildirimi Hakkında Yönerge </a:t>
            </a:r>
          </a:p>
          <a:p>
            <a:endParaRPr lang="tr-TR" sz="2400" dirty="0"/>
          </a:p>
        </p:txBody>
      </p:sp>
      <p:sp>
        <p:nvSpPr>
          <p:cNvPr id="7" name="İçerik Yer Tutucusu 2"/>
          <p:cNvSpPr txBox="1">
            <a:spLocks/>
          </p:cNvSpPr>
          <p:nvPr/>
        </p:nvSpPr>
        <p:spPr>
          <a:xfrm>
            <a:off x="8421337" y="4818054"/>
            <a:ext cx="3429012" cy="626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1 Temmuz 2016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152782" y="144926"/>
            <a:ext cx="11900674" cy="1198920"/>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DOLU KONTEYNERLERİN BRÜT AĞIRLIKLARININ TESPİTİ</a:t>
              </a:r>
              <a:endParaRPr lang="tr-TR" sz="3200" b="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up 11"/>
          <p:cNvGrpSpPr/>
          <p:nvPr/>
        </p:nvGrpSpPr>
        <p:grpSpPr>
          <a:xfrm>
            <a:off x="361203" y="2789695"/>
            <a:ext cx="2939936" cy="941168"/>
            <a:chOff x="4434566" y="204852"/>
            <a:chExt cx="1598652" cy="1083419"/>
          </a:xfrm>
        </p:grpSpPr>
        <p:sp>
          <p:nvSpPr>
            <p:cNvPr id="13" name="Yuvarlatılmış Dikdörtgen 12"/>
            <p:cNvSpPr/>
            <p:nvPr/>
          </p:nvSpPr>
          <p:spPr>
            <a:xfrm>
              <a:off x="4434566" y="204852"/>
              <a:ext cx="1598652" cy="10834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4487455" y="257740"/>
              <a:ext cx="1492876" cy="97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400" b="1" dirty="0" smtClean="0">
                  <a:latin typeface="Verdana" panose="020B0604030504040204" pitchFamily="34" charset="0"/>
                  <a:ea typeface="Verdana" panose="020B0604030504040204" pitchFamily="34" charset="0"/>
                  <a:cs typeface="Verdana" panose="020B0604030504040204" pitchFamily="34" charset="0"/>
                </a:rPr>
                <a:t>Neden ?</a:t>
              </a:r>
              <a:endParaRPr lang="tr-TR" sz="2000"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up 14"/>
          <p:cNvGrpSpPr/>
          <p:nvPr/>
        </p:nvGrpSpPr>
        <p:grpSpPr>
          <a:xfrm>
            <a:off x="8710043" y="2789695"/>
            <a:ext cx="2851601" cy="941168"/>
            <a:chOff x="4434566" y="204852"/>
            <a:chExt cx="1598652" cy="1083419"/>
          </a:xfrm>
        </p:grpSpPr>
        <p:sp>
          <p:nvSpPr>
            <p:cNvPr id="16" name="Yuvarlatılmış Dikdörtgen 15"/>
            <p:cNvSpPr/>
            <p:nvPr/>
          </p:nvSpPr>
          <p:spPr>
            <a:xfrm>
              <a:off x="4434566" y="204852"/>
              <a:ext cx="1598652" cy="10834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Yuvarlatılmış Dikdörtgen 4"/>
            <p:cNvSpPr/>
            <p:nvPr/>
          </p:nvSpPr>
          <p:spPr>
            <a:xfrm>
              <a:off x="4487454" y="257740"/>
              <a:ext cx="1492876" cy="977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400" b="1" dirty="0" smtClean="0">
                  <a:latin typeface="Verdana" panose="020B0604030504040204" pitchFamily="34" charset="0"/>
                  <a:ea typeface="Verdana" panose="020B0604030504040204" pitchFamily="34" charset="0"/>
                  <a:cs typeface="Verdana" panose="020B0604030504040204" pitchFamily="34" charset="0"/>
                </a:rPr>
                <a:t>Ne Zamandan İtibaren ?</a:t>
              </a:r>
              <a:endParaRPr lang="tr-TR" sz="20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Sağ Ok 1"/>
          <p:cNvSpPr/>
          <p:nvPr/>
        </p:nvSpPr>
        <p:spPr>
          <a:xfrm rot="5400000">
            <a:off x="1504882" y="3958995"/>
            <a:ext cx="652576" cy="44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rot="5400000">
            <a:off x="9809554" y="3958996"/>
            <a:ext cx="652576" cy="44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876" y="2472310"/>
            <a:ext cx="3448885" cy="2276604"/>
          </a:xfrm>
          <a:prstGeom prst="rect">
            <a:avLst/>
          </a:prstGeom>
        </p:spPr>
      </p:pic>
      <p:sp>
        <p:nvSpPr>
          <p:cNvPr id="5" name="Slayt Numarası Yer Tutucusu 4"/>
          <p:cNvSpPr>
            <a:spLocks noGrp="1"/>
          </p:cNvSpPr>
          <p:nvPr>
            <p:ph type="sldNum" sz="quarter" idx="12"/>
          </p:nvPr>
        </p:nvSpPr>
        <p:spPr>
          <a:xfrm>
            <a:off x="10656916" y="6350924"/>
            <a:ext cx="1301306" cy="370551"/>
          </a:xfrm>
        </p:spPr>
        <p:txBody>
          <a:bodyPr/>
          <a:lstStyle/>
          <a:p>
            <a:r>
              <a:rPr lang="tr-TR" dirty="0" smtClean="0">
                <a:latin typeface="Verdana" panose="020B0604030504040204" pitchFamily="34" charset="0"/>
                <a:ea typeface="Verdana" panose="020B0604030504040204" pitchFamily="34" charset="0"/>
                <a:cs typeface="Verdana" panose="020B0604030504040204" pitchFamily="34" charset="0"/>
              </a:rPr>
              <a:t>2</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9" name="İçerik Yer Tutucusu 2"/>
          <p:cNvSpPr txBox="1">
            <a:spLocks/>
          </p:cNvSpPr>
          <p:nvPr/>
        </p:nvSpPr>
        <p:spPr>
          <a:xfrm>
            <a:off x="4671751" y="5463839"/>
            <a:ext cx="6795553" cy="748375"/>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171 IMO üyesinden 162 si </a:t>
            </a:r>
            <a:r>
              <a:rPr lang="tr-TR"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SOLAS’a</a:t>
            </a:r>
            <a:r>
              <a:rPr lang="tr-TR"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taraf        = deniz ticaret filosunun % 99’u </a:t>
            </a:r>
            <a:endParaRPr lang="tr-TR"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330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2108240"/>
            <a:ext cx="10515600" cy="1964996"/>
          </a:xfrm>
        </p:spPr>
        <p:txBody>
          <a:bodyPr>
            <a:normAutofit/>
          </a:bodyPr>
          <a:lstStyle/>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Yükleten,</a:t>
            </a:r>
            <a:r>
              <a:rPr lang="tr-TR" sz="2400" dirty="0">
                <a:latin typeface="Verdana" panose="020B0604030504040204" pitchFamily="34" charset="0"/>
                <a:ea typeface="Verdana" panose="020B0604030504040204" pitchFamily="34" charset="0"/>
                <a:cs typeface="Verdana" panose="020B0604030504040204" pitchFamily="34" charset="0"/>
              </a:rPr>
              <a:t> dolu konteynerin </a:t>
            </a:r>
            <a:r>
              <a:rPr lang="tr-TR" sz="2400" dirty="0" err="1" smtClean="0">
                <a:latin typeface="Verdana" panose="020B0604030504040204" pitchFamily="34" charset="0"/>
                <a:ea typeface="Verdana" panose="020B0604030504040204" pitchFamily="34" charset="0"/>
                <a:cs typeface="Verdana" panose="020B0604030504040204" pitchFamily="34" charset="0"/>
              </a:rPr>
              <a:t>DBA’sının</a:t>
            </a:r>
            <a:r>
              <a:rPr lang="tr-TR" sz="2400" dirty="0" smtClean="0">
                <a:latin typeface="Verdana" panose="020B0604030504040204" pitchFamily="34" charset="0"/>
                <a:ea typeface="Verdana" panose="020B0604030504040204" pitchFamily="34" charset="0"/>
                <a:cs typeface="Verdana" panose="020B0604030504040204" pitchFamily="34" charset="0"/>
              </a:rPr>
              <a:t> </a:t>
            </a:r>
            <a:r>
              <a:rPr lang="tr-TR" sz="2400" dirty="0">
                <a:latin typeface="Verdana" panose="020B0604030504040204" pitchFamily="34" charset="0"/>
                <a:ea typeface="Verdana" panose="020B0604030504040204" pitchFamily="34" charset="0"/>
                <a:cs typeface="Verdana" panose="020B0604030504040204" pitchFamily="34" charset="0"/>
              </a:rPr>
              <a:t>tespit edilerek ilgili taraflara bildirilmesine yönelik olarak yetkilendirdiği 3. şahıslara ilişkin bilgileri hat operatörüne ve kıyı tesisi işleticisine bildirir. </a:t>
            </a:r>
            <a:endParaRPr lang="tr-TR" sz="2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i="1" dirty="0">
                <a:latin typeface="Verdana" panose="020B0604030504040204" pitchFamily="34" charset="0"/>
                <a:ea typeface="Verdana" panose="020B0604030504040204" pitchFamily="34" charset="0"/>
                <a:cs typeface="Verdana" panose="020B0604030504040204" pitchFamily="34" charset="0"/>
              </a:rPr>
              <a:t> </a:t>
            </a:r>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5.4)</a:t>
            </a:r>
            <a:endParaRPr lang="tr-TR" sz="20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14261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20</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296361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308863" y="6458893"/>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21</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781396" y="1275573"/>
            <a:ext cx="10823171" cy="5262979"/>
          </a:xfrm>
          <a:prstGeom prst="rect">
            <a:avLst/>
          </a:prstGeom>
        </p:spPr>
        <p:txBody>
          <a:bodyPr wrap="square">
            <a:spAutoFit/>
          </a:bodyPr>
          <a:lstStyle/>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DBA </a:t>
            </a:r>
            <a:r>
              <a:rPr lang="tr-TR" sz="2000" b="1" dirty="0">
                <a:latin typeface="Verdana" panose="020B0604030504040204" pitchFamily="34" charset="0"/>
                <a:ea typeface="Verdana" panose="020B0604030504040204" pitchFamily="34" charset="0"/>
                <a:cs typeface="Verdana" panose="020B0604030504040204" pitchFamily="34" charset="0"/>
              </a:rPr>
              <a:t>belgesinde </a:t>
            </a:r>
            <a:r>
              <a:rPr lang="tr-TR" sz="2000" dirty="0">
                <a:latin typeface="Verdana" panose="020B0604030504040204" pitchFamily="34" charset="0"/>
                <a:ea typeface="Verdana" panose="020B0604030504040204" pitchFamily="34" charset="0"/>
                <a:cs typeface="Verdana" panose="020B0604030504040204" pitchFamily="34" charset="0"/>
              </a:rPr>
              <a:t>yükleten veya yükletenin yetkilendirdiği </a:t>
            </a:r>
            <a:r>
              <a:rPr lang="tr-TR" sz="2000" dirty="0" smtClean="0">
                <a:latin typeface="Verdana" panose="020B0604030504040204" pitchFamily="34" charset="0"/>
                <a:ea typeface="Verdana" panose="020B0604030504040204" pitchFamily="34" charset="0"/>
                <a:cs typeface="Verdana" panose="020B0604030504040204" pitchFamily="34" charset="0"/>
              </a:rPr>
              <a:t>3</a:t>
            </a:r>
            <a:r>
              <a:rPr lang="tr-TR" sz="2000" dirty="0">
                <a:latin typeface="Verdana" panose="020B0604030504040204" pitchFamily="34" charset="0"/>
                <a:ea typeface="Verdana" panose="020B0604030504040204" pitchFamily="34" charset="0"/>
                <a:cs typeface="Verdana" panose="020B0604030504040204" pitchFamily="34" charset="0"/>
              </a:rPr>
              <a:t>. şahsın/kişinin adı, soyadı, unvanı ve imzası bulunur. Söz konusu imzanın, ıslak imza veya elektronik imza gibi resmi imza niteliği taşıyan bir formatta olması zorunludur</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i="1" dirty="0" smtClean="0">
                <a:latin typeface="Verdana" panose="020B0604030504040204" pitchFamily="34" charset="0"/>
                <a:ea typeface="Verdana" panose="020B0604030504040204" pitchFamily="34" charset="0"/>
                <a:cs typeface="Verdana" panose="020B0604030504040204" pitchFamily="34" charset="0"/>
              </a:rPr>
              <a:t>(madde 5.5)</a:t>
            </a:r>
            <a:endParaRPr lang="tr-TR" i="1" dirty="0">
              <a:latin typeface="Verdana" panose="020B0604030504040204" pitchFamily="34" charset="0"/>
              <a:ea typeface="Verdana" panose="020B0604030504040204" pitchFamily="34" charset="0"/>
              <a:cs typeface="Verdana" panose="020B0604030504040204" pitchFamily="34" charset="0"/>
            </a:endParaRP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DBA </a:t>
            </a:r>
            <a:r>
              <a:rPr lang="tr-TR" sz="2000" b="1" dirty="0">
                <a:latin typeface="Verdana" panose="020B0604030504040204" pitchFamily="34" charset="0"/>
                <a:ea typeface="Verdana" panose="020B0604030504040204" pitchFamily="34" charset="0"/>
                <a:cs typeface="Verdana" panose="020B0604030504040204" pitchFamily="34" charset="0"/>
              </a:rPr>
              <a:t>belgesinde </a:t>
            </a:r>
            <a:r>
              <a:rPr lang="tr-TR" sz="2000" dirty="0" smtClean="0">
                <a:latin typeface="Verdana" panose="020B0604030504040204" pitchFamily="34" charset="0"/>
                <a:ea typeface="Verdana" panose="020B0604030504040204" pitchFamily="34" charset="0"/>
                <a:cs typeface="Verdana" panose="020B0604030504040204" pitchFamily="34" charset="0"/>
              </a:rPr>
              <a:t>bulunması gerekli bilgiler: </a:t>
            </a:r>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indent="365125" algn="just"/>
            <a:r>
              <a:rPr lang="tr-TR" dirty="0" smtClean="0">
                <a:latin typeface="Verdana" panose="020B0604030504040204" pitchFamily="34" charset="0"/>
                <a:ea typeface="Verdana" panose="020B0604030504040204" pitchFamily="34" charset="0"/>
                <a:cs typeface="Verdana" panose="020B0604030504040204" pitchFamily="34" charset="0"/>
              </a:rPr>
              <a:t>a</a:t>
            </a:r>
            <a:r>
              <a:rPr lang="tr-TR" dirty="0">
                <a:latin typeface="Verdana" panose="020B0604030504040204" pitchFamily="34" charset="0"/>
                <a:ea typeface="Verdana" panose="020B0604030504040204" pitchFamily="34" charset="0"/>
                <a:cs typeface="Verdana" panose="020B0604030504040204" pitchFamily="34" charset="0"/>
              </a:rPr>
              <a:t>) Konteynerin numarası, </a:t>
            </a:r>
          </a:p>
          <a:p>
            <a:pPr indent="365125" algn="just"/>
            <a:r>
              <a:rPr lang="tr-TR" dirty="0">
                <a:latin typeface="Verdana" panose="020B0604030504040204" pitchFamily="34" charset="0"/>
                <a:ea typeface="Verdana" panose="020B0604030504040204" pitchFamily="34" charset="0"/>
                <a:cs typeface="Verdana" panose="020B0604030504040204" pitchFamily="34" charset="0"/>
              </a:rPr>
              <a:t>b) Konteynerin azami taşıma kapasitesi değeri (</a:t>
            </a:r>
            <a:r>
              <a:rPr lang="tr-TR" dirty="0" err="1">
                <a:latin typeface="Verdana" panose="020B0604030504040204" pitchFamily="34" charset="0"/>
                <a:ea typeface="Verdana" panose="020B0604030504040204" pitchFamily="34" charset="0"/>
                <a:cs typeface="Verdana" panose="020B0604030504040204" pitchFamily="34" charset="0"/>
              </a:rPr>
              <a:t>payload</a:t>
            </a:r>
            <a:r>
              <a:rPr lang="tr-TR" dirty="0">
                <a:latin typeface="Verdana" panose="020B0604030504040204" pitchFamily="34" charset="0"/>
                <a:ea typeface="Verdana" panose="020B0604030504040204" pitchFamily="34" charset="0"/>
                <a:cs typeface="Verdana" panose="020B0604030504040204" pitchFamily="34" charset="0"/>
              </a:rPr>
              <a:t>), </a:t>
            </a:r>
          </a:p>
          <a:p>
            <a:pPr indent="365125" algn="just"/>
            <a:r>
              <a:rPr lang="tr-TR" dirty="0">
                <a:latin typeface="Verdana" panose="020B0604030504040204" pitchFamily="34" charset="0"/>
                <a:ea typeface="Verdana" panose="020B0604030504040204" pitchFamily="34" charset="0"/>
                <a:cs typeface="Verdana" panose="020B0604030504040204" pitchFamily="34" charset="0"/>
              </a:rPr>
              <a:t>c) </a:t>
            </a:r>
            <a:r>
              <a:rPr lang="tr-TR" dirty="0" smtClean="0">
                <a:latin typeface="Verdana" panose="020B0604030504040204" pitchFamily="34" charset="0"/>
                <a:ea typeface="Verdana" panose="020B0604030504040204" pitchFamily="34" charset="0"/>
                <a:cs typeface="Verdana" panose="020B0604030504040204" pitchFamily="34" charset="0"/>
              </a:rPr>
              <a:t>Doğrulanmış </a:t>
            </a:r>
            <a:r>
              <a:rPr lang="tr-TR" dirty="0">
                <a:latin typeface="Verdana" panose="020B0604030504040204" pitchFamily="34" charset="0"/>
                <a:ea typeface="Verdana" panose="020B0604030504040204" pitchFamily="34" charset="0"/>
                <a:cs typeface="Verdana" panose="020B0604030504040204" pitchFamily="34" charset="0"/>
              </a:rPr>
              <a:t>brüt </a:t>
            </a:r>
            <a:r>
              <a:rPr lang="tr-TR" dirty="0" smtClean="0">
                <a:latin typeface="Verdana" panose="020B0604030504040204" pitchFamily="34" charset="0"/>
                <a:ea typeface="Verdana" panose="020B0604030504040204" pitchFamily="34" charset="0"/>
                <a:cs typeface="Verdana" panose="020B0604030504040204" pitchFamily="34" charset="0"/>
              </a:rPr>
              <a:t>ağırlığı, </a:t>
            </a:r>
            <a:endParaRPr lang="tr-TR" dirty="0">
              <a:latin typeface="Verdana" panose="020B0604030504040204" pitchFamily="34" charset="0"/>
              <a:ea typeface="Verdana" panose="020B0604030504040204" pitchFamily="34" charset="0"/>
              <a:cs typeface="Verdana" panose="020B0604030504040204" pitchFamily="34" charset="0"/>
            </a:endParaRPr>
          </a:p>
          <a:p>
            <a:pPr indent="365125" algn="just"/>
            <a:r>
              <a:rPr lang="tr-TR" dirty="0">
                <a:latin typeface="Verdana" panose="020B0604030504040204" pitchFamily="34" charset="0"/>
                <a:ea typeface="Verdana" panose="020B0604030504040204" pitchFamily="34" charset="0"/>
                <a:cs typeface="Verdana" panose="020B0604030504040204" pitchFamily="34" charset="0"/>
              </a:rPr>
              <a:t>ç) Ağırlık ölçüm </a:t>
            </a:r>
            <a:r>
              <a:rPr lang="tr-TR" dirty="0" smtClean="0">
                <a:latin typeface="Verdana" panose="020B0604030504040204" pitchFamily="34" charset="0"/>
                <a:ea typeface="Verdana" panose="020B0604030504040204" pitchFamily="34" charset="0"/>
                <a:cs typeface="Verdana" panose="020B0604030504040204" pitchFamily="34" charset="0"/>
              </a:rPr>
              <a:t>birimi, </a:t>
            </a:r>
            <a:endParaRPr lang="tr-TR" dirty="0">
              <a:latin typeface="Verdana" panose="020B0604030504040204" pitchFamily="34" charset="0"/>
              <a:ea typeface="Verdana" panose="020B0604030504040204" pitchFamily="34" charset="0"/>
              <a:cs typeface="Verdana" panose="020B0604030504040204" pitchFamily="34" charset="0"/>
            </a:endParaRPr>
          </a:p>
          <a:p>
            <a:pPr indent="365125" algn="just"/>
            <a:r>
              <a:rPr lang="tr-TR" dirty="0">
                <a:latin typeface="Verdana" panose="020B0604030504040204" pitchFamily="34" charset="0"/>
                <a:ea typeface="Verdana" panose="020B0604030504040204" pitchFamily="34" charset="0"/>
                <a:cs typeface="Verdana" panose="020B0604030504040204" pitchFamily="34" charset="0"/>
              </a:rPr>
              <a:t>d) Tartım tarihi, </a:t>
            </a:r>
          </a:p>
          <a:p>
            <a:pPr indent="365125" algn="just"/>
            <a:r>
              <a:rPr lang="tr-TR" dirty="0">
                <a:latin typeface="Verdana" panose="020B0604030504040204" pitchFamily="34" charset="0"/>
                <a:ea typeface="Verdana" panose="020B0604030504040204" pitchFamily="34" charset="0"/>
                <a:cs typeface="Verdana" panose="020B0604030504040204" pitchFamily="34" charset="0"/>
              </a:rPr>
              <a:t>e) Tartı aletinin kimliği (tescil </a:t>
            </a:r>
            <a:r>
              <a:rPr lang="tr-TR" dirty="0" err="1">
                <a:latin typeface="Verdana" panose="020B0604030504040204" pitchFamily="34" charset="0"/>
                <a:ea typeface="Verdana" panose="020B0604030504040204" pitchFamily="34" charset="0"/>
                <a:cs typeface="Verdana" panose="020B0604030504040204" pitchFamily="34" charset="0"/>
              </a:rPr>
              <a:t>no</a:t>
            </a:r>
            <a:r>
              <a:rPr lang="tr-TR" dirty="0">
                <a:latin typeface="Verdana" panose="020B0604030504040204" pitchFamily="34" charset="0"/>
                <a:ea typeface="Verdana" panose="020B0604030504040204" pitchFamily="34" charset="0"/>
                <a:cs typeface="Verdana" panose="020B0604030504040204" pitchFamily="34" charset="0"/>
              </a:rPr>
              <a:t>/seri </a:t>
            </a:r>
            <a:r>
              <a:rPr lang="tr-TR" dirty="0" err="1">
                <a:latin typeface="Verdana" panose="020B0604030504040204" pitchFamily="34" charset="0"/>
                <a:ea typeface="Verdana" panose="020B0604030504040204" pitchFamily="34" charset="0"/>
                <a:cs typeface="Verdana" panose="020B0604030504040204" pitchFamily="34" charset="0"/>
              </a:rPr>
              <a:t>no</a:t>
            </a:r>
            <a:r>
              <a:rPr lang="tr-TR" dirty="0">
                <a:latin typeface="Verdana" panose="020B0604030504040204" pitchFamily="34" charset="0"/>
                <a:ea typeface="Verdana" panose="020B0604030504040204" pitchFamily="34" charset="0"/>
                <a:cs typeface="Verdana" panose="020B0604030504040204" pitchFamily="34" charset="0"/>
              </a:rPr>
              <a:t>/yetki </a:t>
            </a:r>
            <a:r>
              <a:rPr lang="tr-TR" dirty="0" err="1">
                <a:latin typeface="Verdana" panose="020B0604030504040204" pitchFamily="34" charset="0"/>
                <a:ea typeface="Verdana" panose="020B0604030504040204" pitchFamily="34" charset="0"/>
                <a:cs typeface="Verdana" panose="020B0604030504040204" pitchFamily="34" charset="0"/>
              </a:rPr>
              <a:t>no</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vb</a:t>
            </a:r>
            <a:r>
              <a:rPr lang="tr-TR" dirty="0">
                <a:latin typeface="Verdana" panose="020B0604030504040204" pitchFamily="34" charset="0"/>
                <a:ea typeface="Verdana" panose="020B0604030504040204" pitchFamily="34" charset="0"/>
                <a:cs typeface="Verdana" panose="020B0604030504040204" pitchFamily="34" charset="0"/>
              </a:rPr>
              <a:t>), </a:t>
            </a:r>
          </a:p>
          <a:p>
            <a:pPr indent="365125" algn="just"/>
            <a:r>
              <a:rPr lang="tr-TR" dirty="0">
                <a:latin typeface="Verdana" panose="020B0604030504040204" pitchFamily="34" charset="0"/>
                <a:ea typeface="Verdana" panose="020B0604030504040204" pitchFamily="34" charset="0"/>
                <a:cs typeface="Verdana" panose="020B0604030504040204" pitchFamily="34" charset="0"/>
              </a:rPr>
              <a:t>f) Konteynerin brüt ağırlığının tespit yöntemi (Yöntem-1 / Yöntem-2), </a:t>
            </a:r>
          </a:p>
          <a:p>
            <a:pPr indent="714375" algn="just"/>
            <a:r>
              <a:rPr lang="tr-TR" dirty="0">
                <a:latin typeface="Verdana" panose="020B0604030504040204" pitchFamily="34" charset="0"/>
                <a:ea typeface="Verdana" panose="020B0604030504040204" pitchFamily="34" charset="0"/>
                <a:cs typeface="Verdana" panose="020B0604030504040204" pitchFamily="34" charset="0"/>
              </a:rPr>
              <a:t>1) Yöntem-1 için, tartı aleti operatörünün adı/unvanı: </a:t>
            </a:r>
          </a:p>
          <a:p>
            <a:pPr indent="714375" algn="just"/>
            <a:r>
              <a:rPr lang="tr-TR" dirty="0">
                <a:latin typeface="Verdana" panose="020B0604030504040204" pitchFamily="34" charset="0"/>
                <a:ea typeface="Verdana" panose="020B0604030504040204" pitchFamily="34" charset="0"/>
                <a:cs typeface="Verdana" panose="020B0604030504040204" pitchFamily="34" charset="0"/>
              </a:rPr>
              <a:t>2) Yöntem-2 için yetkilendirilen yükletenin adı/unvanı ve yetki belgesi numarası. </a:t>
            </a:r>
          </a:p>
          <a:p>
            <a:pPr indent="365125" algn="just"/>
            <a:r>
              <a:rPr lang="tr-TR" dirty="0">
                <a:latin typeface="Verdana" panose="020B0604030504040204" pitchFamily="34" charset="0"/>
                <a:ea typeface="Verdana" panose="020B0604030504040204" pitchFamily="34" charset="0"/>
                <a:cs typeface="Verdana" panose="020B0604030504040204" pitchFamily="34" charset="0"/>
              </a:rPr>
              <a:t>g) İmzalayanın adı soyadı/unvanı. </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indent="365125" algn="just"/>
            <a:endParaRPr lang="tr-TR" dirty="0">
              <a:latin typeface="Verdana" panose="020B0604030504040204" pitchFamily="34" charset="0"/>
              <a:ea typeface="Verdana" panose="020B0604030504040204" pitchFamily="34" charset="0"/>
              <a:cs typeface="Verdana" panose="020B0604030504040204" pitchFamily="34" charset="0"/>
            </a:endParaRPr>
          </a:p>
          <a:p>
            <a:pPr indent="365125" algn="just"/>
            <a:r>
              <a:rPr lang="tr-TR" i="1" dirty="0" smtClean="0">
                <a:latin typeface="Verdana" panose="020B0604030504040204" pitchFamily="34" charset="0"/>
                <a:ea typeface="Verdana" panose="020B0604030504040204" pitchFamily="34" charset="0"/>
                <a:cs typeface="Verdana" panose="020B0604030504040204" pitchFamily="34" charset="0"/>
              </a:rPr>
              <a:t>                                                                                                             (</a:t>
            </a:r>
            <a:r>
              <a:rPr lang="tr-TR" i="1" dirty="0">
                <a:latin typeface="Verdana" panose="020B0604030504040204" pitchFamily="34" charset="0"/>
                <a:ea typeface="Verdana" panose="020B0604030504040204" pitchFamily="34" charset="0"/>
                <a:cs typeface="Verdana" panose="020B0604030504040204" pitchFamily="34" charset="0"/>
              </a:rPr>
              <a:t>madde 5.6)</a:t>
            </a:r>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26868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12599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22</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781396" y="1874073"/>
            <a:ext cx="10823171" cy="3785652"/>
          </a:xfrm>
          <a:prstGeom prst="rect">
            <a:avLst/>
          </a:prstGeom>
        </p:spPr>
        <p:txBody>
          <a:bodyPr wrap="square">
            <a:spAutoFit/>
          </a:bodyPr>
          <a:lstStyle/>
          <a:p>
            <a:pPr algn="just"/>
            <a:r>
              <a:rPr lang="tr-TR" sz="2200" dirty="0">
                <a:latin typeface="Verdana" panose="020B0604030504040204" pitchFamily="34" charset="0"/>
                <a:ea typeface="Verdana" panose="020B0604030504040204" pitchFamily="34" charset="0"/>
                <a:cs typeface="Verdana" panose="020B0604030504040204" pitchFamily="34" charset="0"/>
              </a:rPr>
              <a:t>Gemi yükleme planının etkin ve emniyetli bir şekilde hazırlanabilmesi ve uygulanabilmesini sağlamak amacıyla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belgesi</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b="1" dirty="0" smtClean="0">
                <a:latin typeface="Verdana" panose="020B0604030504040204" pitchFamily="34" charset="0"/>
                <a:ea typeface="Verdana" panose="020B0604030504040204" pitchFamily="34" charset="0"/>
                <a:cs typeface="Verdana" panose="020B0604030504040204" pitchFamily="34" charset="0"/>
              </a:rPr>
              <a:t>konteyner </a:t>
            </a:r>
            <a:r>
              <a:rPr lang="tr-TR" sz="2200" b="1" dirty="0">
                <a:latin typeface="Verdana" panose="020B0604030504040204" pitchFamily="34" charset="0"/>
                <a:ea typeface="Verdana" panose="020B0604030504040204" pitchFamily="34" charset="0"/>
                <a:cs typeface="Verdana" panose="020B0604030504040204" pitchFamily="34" charset="0"/>
              </a:rPr>
              <a:t>gemiye yüklenmeden makul bir süre önce basılı olarak veya elektronik ortamda</a:t>
            </a:r>
            <a:r>
              <a:rPr lang="tr-TR" sz="2200" dirty="0">
                <a:latin typeface="Verdana" panose="020B0604030504040204" pitchFamily="34" charset="0"/>
                <a:ea typeface="Verdana" panose="020B0604030504040204" pitchFamily="34" charset="0"/>
                <a:cs typeface="Verdana" panose="020B0604030504040204" pitchFamily="34" charset="0"/>
              </a:rPr>
              <a:t> yükleten veya temsilcisi tarafından taşıyan ile kıyı tesisi işleticisine bildirilir. </a:t>
            </a:r>
            <a:r>
              <a:rPr lang="tr-TR" sz="2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tr-TR" sz="2000" i="1" dirty="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                                                                                                    (madde 5.7)</a:t>
            </a:r>
          </a:p>
          <a:p>
            <a:pPr algn="just"/>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bilgisi Elektronik Veri Değişimi </a:t>
            </a:r>
            <a:r>
              <a:rPr lang="tr-TR" sz="2200" dirty="0" smtClean="0">
                <a:latin typeface="Verdana" panose="020B0604030504040204" pitchFamily="34" charset="0"/>
                <a:ea typeface="Verdana" panose="020B0604030504040204" pitchFamily="34" charset="0"/>
                <a:cs typeface="Verdana" panose="020B0604030504040204" pitchFamily="34" charset="0"/>
              </a:rPr>
              <a:t>(</a:t>
            </a:r>
            <a:r>
              <a:rPr lang="tr-TR" sz="2200" b="1" dirty="0" smtClean="0">
                <a:latin typeface="Verdana" panose="020B0604030504040204" pitchFamily="34" charset="0"/>
                <a:ea typeface="Verdana" panose="020B0604030504040204" pitchFamily="34" charset="0"/>
                <a:cs typeface="Verdana" panose="020B0604030504040204" pitchFamily="34" charset="0"/>
              </a:rPr>
              <a:t>EDI</a:t>
            </a:r>
            <a:r>
              <a:rPr lang="tr-TR" sz="2200" dirty="0">
                <a:latin typeface="Verdana" panose="020B0604030504040204" pitchFamily="34" charset="0"/>
                <a:ea typeface="Verdana" panose="020B0604030504040204" pitchFamily="34" charset="0"/>
                <a:cs typeface="Verdana" panose="020B0604030504040204" pitchFamily="34" charset="0"/>
              </a:rPr>
              <a:t>) veya Elektronik Veri İşlemi </a:t>
            </a:r>
            <a:r>
              <a:rPr lang="tr-TR" sz="2200" dirty="0" smtClean="0">
                <a:latin typeface="Verdana" panose="020B0604030504040204" pitchFamily="34" charset="0"/>
                <a:ea typeface="Verdana" panose="020B0604030504040204" pitchFamily="34" charset="0"/>
                <a:cs typeface="Verdana" panose="020B0604030504040204" pitchFamily="34" charset="0"/>
              </a:rPr>
              <a:t>(</a:t>
            </a:r>
            <a:r>
              <a:rPr lang="tr-TR" sz="2200" b="1" dirty="0" smtClean="0">
                <a:latin typeface="Verdana" panose="020B0604030504040204" pitchFamily="34" charset="0"/>
                <a:ea typeface="Verdana" panose="020B0604030504040204" pitchFamily="34" charset="0"/>
                <a:cs typeface="Verdana" panose="020B0604030504040204" pitchFamily="34" charset="0"/>
              </a:rPr>
              <a:t>EDP</a:t>
            </a:r>
            <a:r>
              <a:rPr lang="tr-TR" sz="2200" dirty="0">
                <a:latin typeface="Verdana" panose="020B0604030504040204" pitchFamily="34" charset="0"/>
                <a:ea typeface="Verdana" panose="020B0604030504040204" pitchFamily="34" charset="0"/>
                <a:cs typeface="Verdana" panose="020B0604030504040204" pitchFamily="34" charset="0"/>
              </a:rPr>
              <a:t>) gibi elektronik haberleşme sistemleri kullanılarak gönderilebilir. </a:t>
            </a:r>
            <a:r>
              <a:rPr lang="tr-TR" sz="2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tr-TR" sz="2200" i="1" dirty="0">
                <a:latin typeface="Verdana" panose="020B0604030504040204" pitchFamily="34" charset="0"/>
                <a:ea typeface="Verdana" panose="020B0604030504040204" pitchFamily="34" charset="0"/>
                <a:cs typeface="Verdana" panose="020B0604030504040204" pitchFamily="34" charset="0"/>
              </a:rPr>
              <a:t> </a:t>
            </a:r>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5.9)</a:t>
            </a: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404976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175865" y="6347138"/>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23</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781396" y="1391935"/>
            <a:ext cx="10823171" cy="4985980"/>
          </a:xfrm>
          <a:prstGeom prst="rect">
            <a:avLst/>
          </a:prstGeom>
        </p:spPr>
        <p:txBody>
          <a:bodyPr wrap="square">
            <a:spAutoFit/>
          </a:bodyPr>
          <a:lstStyle/>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Yöntem-1 </a:t>
            </a:r>
            <a:r>
              <a:rPr lang="tr-TR" sz="2200" b="1" dirty="0">
                <a:latin typeface="Verdana" panose="020B0604030504040204" pitchFamily="34" charset="0"/>
                <a:ea typeface="Verdana" panose="020B0604030504040204" pitchFamily="34" charset="0"/>
                <a:cs typeface="Verdana" panose="020B0604030504040204" pitchFamily="34" charset="0"/>
              </a:rPr>
              <a:t>uyarınca tartım hizmeti sunamayacak </a:t>
            </a:r>
            <a:r>
              <a:rPr lang="tr-TR" sz="2200" dirty="0">
                <a:latin typeface="Verdana" panose="020B0604030504040204" pitchFamily="34" charset="0"/>
                <a:ea typeface="Verdana" panose="020B0604030504040204" pitchFamily="34" charset="0"/>
                <a:cs typeface="Verdana" panose="020B0604030504040204" pitchFamily="34" charset="0"/>
              </a:rPr>
              <a:t>olan kıyı tesisi </a:t>
            </a:r>
            <a:r>
              <a:rPr lang="tr-TR" sz="2200" dirty="0" smtClean="0">
                <a:latin typeface="Verdana" panose="020B0604030504040204" pitchFamily="34" charset="0"/>
                <a:ea typeface="Verdana" panose="020B0604030504040204" pitchFamily="34" charset="0"/>
                <a:cs typeface="Verdana" panose="020B0604030504040204" pitchFamily="34" charset="0"/>
              </a:rPr>
              <a:t>işleticisinin </a:t>
            </a:r>
            <a:r>
              <a:rPr lang="tr-TR" sz="2200" dirty="0">
                <a:latin typeface="Verdana" panose="020B0604030504040204" pitchFamily="34" charset="0"/>
                <a:ea typeface="Verdana" panose="020B0604030504040204" pitchFamily="34" charset="0"/>
                <a:cs typeface="Verdana" panose="020B0604030504040204" pitchFamily="34" charset="0"/>
              </a:rPr>
              <a:t>bu durumunu yükletene ve hat operatörüne önceden </a:t>
            </a:r>
            <a:r>
              <a:rPr lang="tr-TR" sz="2200" dirty="0" smtClean="0">
                <a:latin typeface="Verdana" panose="020B0604030504040204" pitchFamily="34" charset="0"/>
                <a:ea typeface="Verdana" panose="020B0604030504040204" pitchFamily="34" charset="0"/>
                <a:cs typeface="Verdana" panose="020B0604030504040204" pitchFamily="34" charset="0"/>
              </a:rPr>
              <a:t>bildirmesi  gereklidir. </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(madde 5.12)</a:t>
            </a:r>
          </a:p>
          <a:p>
            <a:pPr algn="just"/>
            <a:endParaRPr lang="tr-TR" sz="1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Kıyı </a:t>
            </a:r>
            <a:r>
              <a:rPr lang="tr-TR" sz="2200" b="1" dirty="0">
                <a:latin typeface="Verdana" panose="020B0604030504040204" pitchFamily="34" charset="0"/>
                <a:ea typeface="Verdana" panose="020B0604030504040204" pitchFamily="34" charset="0"/>
                <a:cs typeface="Verdana" panose="020B0604030504040204" pitchFamily="34" charset="0"/>
              </a:rPr>
              <a:t>tesisinde dolumu yapılan</a:t>
            </a:r>
            <a:r>
              <a:rPr lang="tr-TR" sz="2200" dirty="0">
                <a:latin typeface="Verdana" panose="020B0604030504040204" pitchFamily="34" charset="0"/>
                <a:ea typeface="Verdana" panose="020B0604030504040204" pitchFamily="34" charset="0"/>
                <a:cs typeface="Verdana" panose="020B0604030504040204" pitchFamily="34" charset="0"/>
              </a:rPr>
              <a:t> konteynerlerin brüt ağırlıklarının kıyı tesisi tarafından Yöntem-1 uyarınca tespit edilerek yükletene ve hat operatörüne bildirilmesi zorunludur. </a:t>
            </a:r>
            <a:r>
              <a:rPr lang="tr-TR" sz="2200" dirty="0" smtClean="0">
                <a:latin typeface="Verdana" panose="020B0604030504040204" pitchFamily="34" charset="0"/>
                <a:ea typeface="Verdana" panose="020B0604030504040204" pitchFamily="34" charset="0"/>
                <a:cs typeface="Verdana" panose="020B0604030504040204" pitchFamily="34" charset="0"/>
              </a:rPr>
              <a:t>Söz </a:t>
            </a:r>
            <a:r>
              <a:rPr lang="tr-TR" sz="2200" dirty="0">
                <a:latin typeface="Verdana" panose="020B0604030504040204" pitchFamily="34" charset="0"/>
                <a:ea typeface="Verdana" panose="020B0604030504040204" pitchFamily="34" charset="0"/>
                <a:cs typeface="Verdana" panose="020B0604030504040204" pitchFamily="34" charset="0"/>
              </a:rPr>
              <a:t>konusu bildirimi elektronik ortamda göndermek isteyen kıyı tesisi işleticisi </a:t>
            </a:r>
            <a:r>
              <a:rPr lang="tr-TR" sz="2200" b="1" dirty="0" smtClean="0">
                <a:latin typeface="Verdana" panose="020B0604030504040204" pitchFamily="34" charset="0"/>
                <a:ea typeface="Verdana" panose="020B0604030504040204" pitchFamily="34" charset="0"/>
                <a:cs typeface="Verdana" panose="020B0604030504040204" pitchFamily="34" charset="0"/>
              </a:rPr>
              <a:t>EDI/EDP</a:t>
            </a:r>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gibi elektronik haberleşme </a:t>
            </a:r>
            <a:r>
              <a:rPr lang="tr-TR" sz="2200" dirty="0" smtClean="0">
                <a:latin typeface="Verdana" panose="020B0604030504040204" pitchFamily="34" charset="0"/>
                <a:ea typeface="Verdana" panose="020B0604030504040204" pitchFamily="34" charset="0"/>
                <a:cs typeface="Verdana" panose="020B0604030504040204" pitchFamily="34" charset="0"/>
              </a:rPr>
              <a:t>sistemlerini veya </a:t>
            </a:r>
            <a:r>
              <a:rPr lang="tr-TR" sz="2200" b="1" dirty="0">
                <a:latin typeface="Verdana" panose="020B0604030504040204" pitchFamily="34" charset="0"/>
                <a:ea typeface="Verdana" panose="020B0604030504040204" pitchFamily="34" charset="0"/>
                <a:cs typeface="Verdana" panose="020B0604030504040204" pitchFamily="34" charset="0"/>
              </a:rPr>
              <a:t>mevcut iletişim/haberleşme </a:t>
            </a:r>
            <a:r>
              <a:rPr lang="tr-TR" sz="2200" b="1" dirty="0" smtClean="0">
                <a:latin typeface="Verdana" panose="020B0604030504040204" pitchFamily="34" charset="0"/>
                <a:ea typeface="Verdana" panose="020B0604030504040204" pitchFamily="34" charset="0"/>
                <a:cs typeface="Verdana" panose="020B0604030504040204" pitchFamily="34" charset="0"/>
              </a:rPr>
              <a:t>sistemlerini</a:t>
            </a:r>
            <a:r>
              <a:rPr lang="tr-TR" sz="2200" dirty="0" smtClean="0">
                <a:latin typeface="Verdana" panose="020B0604030504040204" pitchFamily="34" charset="0"/>
                <a:ea typeface="Verdana" panose="020B0604030504040204" pitchFamily="34" charset="0"/>
                <a:cs typeface="Verdana" panose="020B0604030504040204" pitchFamily="34" charset="0"/>
              </a:rPr>
              <a:t> kullanır</a:t>
            </a:r>
            <a:r>
              <a:rPr lang="tr-TR" sz="2200" dirty="0">
                <a:latin typeface="Verdana" panose="020B0604030504040204" pitchFamily="34" charset="0"/>
                <a:ea typeface="Verdana" panose="020B0604030504040204" pitchFamily="34" charset="0"/>
                <a:cs typeface="Verdana" panose="020B0604030504040204" pitchFamily="34" charset="0"/>
              </a:rPr>
              <a:t>.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b="1" u="sng" dirty="0">
              <a:latin typeface="Verdana" panose="020B0604030504040204" pitchFamily="34" charset="0"/>
              <a:ea typeface="Verdana" panose="020B0604030504040204" pitchFamily="34" charset="0"/>
              <a:cs typeface="Verdana" panose="020B0604030504040204" pitchFamily="34" charset="0"/>
            </a:endParaRPr>
          </a:p>
          <a:p>
            <a:pPr algn="just"/>
            <a:r>
              <a:rPr lang="tr-TR" sz="2200" b="1" u="sng" dirty="0" smtClean="0">
                <a:latin typeface="Verdana" panose="020B0604030504040204" pitchFamily="34" charset="0"/>
                <a:ea typeface="Verdana" panose="020B0604030504040204" pitchFamily="34" charset="0"/>
                <a:cs typeface="Verdana" panose="020B0604030504040204" pitchFamily="34" charset="0"/>
              </a:rPr>
              <a:t>Dolu </a:t>
            </a:r>
            <a:r>
              <a:rPr lang="tr-TR" sz="2200" b="1" u="sng" dirty="0">
                <a:latin typeface="Verdana" panose="020B0604030504040204" pitchFamily="34" charset="0"/>
                <a:ea typeface="Verdana" panose="020B0604030504040204" pitchFamily="34" charset="0"/>
                <a:cs typeface="Verdana" panose="020B0604030504040204" pitchFamily="34" charset="0"/>
              </a:rPr>
              <a:t>konteynerin brüt ağırlığının Yöntem-1 uyarınca tespit edilmesi için gerekli kriterlere sahip olmayan kıyı tesislerinde konteyner dolumu yapılamaz.</a:t>
            </a:r>
            <a:r>
              <a:rPr lang="tr-TR" sz="2200" dirty="0">
                <a:latin typeface="Verdana" panose="020B0604030504040204" pitchFamily="34" charset="0"/>
                <a:ea typeface="Verdana" panose="020B0604030504040204" pitchFamily="34" charset="0"/>
                <a:cs typeface="Verdana" panose="020B0604030504040204" pitchFamily="34" charset="0"/>
              </a:rPr>
              <a:t>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i="1" dirty="0">
                <a:latin typeface="Verdana" panose="020B0604030504040204" pitchFamily="34" charset="0"/>
                <a:ea typeface="Verdana" panose="020B0604030504040204" pitchFamily="34" charset="0"/>
                <a:cs typeface="Verdana" panose="020B0604030504040204" pitchFamily="34" charset="0"/>
              </a:rPr>
              <a:t> </a:t>
            </a:r>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5.13)</a:t>
            </a: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364174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026237"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24</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781396" y="1523122"/>
            <a:ext cx="10823171" cy="4832092"/>
          </a:xfrm>
          <a:prstGeom prst="rect">
            <a:avLst/>
          </a:prstGeom>
        </p:spPr>
        <p:txBody>
          <a:bodyPr wrap="square">
            <a:spAutoFit/>
          </a:bodyPr>
          <a:lstStyle/>
          <a:p>
            <a:pPr algn="just"/>
            <a:r>
              <a:rPr lang="tr-TR" sz="2200" b="1" dirty="0">
                <a:latin typeface="Verdana" panose="020B0604030504040204" pitchFamily="34" charset="0"/>
                <a:ea typeface="Verdana" panose="020B0604030504040204" pitchFamily="34" charset="0"/>
                <a:cs typeface="Verdana" panose="020B0604030504040204" pitchFamily="34" charset="0"/>
              </a:rPr>
              <a:t>Yöntem-1 ve Yöntem-2’de kullanılan tartı </a:t>
            </a:r>
            <a:r>
              <a:rPr lang="tr-TR" sz="2200" b="1" dirty="0" smtClean="0">
                <a:latin typeface="Verdana" panose="020B0604030504040204" pitchFamily="34" charset="0"/>
                <a:ea typeface="Verdana" panose="020B0604030504040204" pitchFamily="34" charset="0"/>
                <a:cs typeface="Verdana" panose="020B0604030504040204" pitchFamily="34" charset="0"/>
              </a:rPr>
              <a:t>aletleri</a:t>
            </a:r>
            <a:r>
              <a:rPr lang="tr-TR" sz="2200" dirty="0">
                <a:latin typeface="Verdana" panose="020B0604030504040204" pitchFamily="34" charset="0"/>
                <a:ea typeface="Verdana" panose="020B0604030504040204" pitchFamily="34" charset="0"/>
                <a:cs typeface="Verdana" panose="020B0604030504040204" pitchFamily="34" charset="0"/>
              </a:rPr>
              <a:t>;</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BST </a:t>
            </a:r>
            <a:r>
              <a:rPr lang="tr-TR" sz="2200" dirty="0">
                <a:latin typeface="Verdana" panose="020B0604030504040204" pitchFamily="34" charset="0"/>
                <a:ea typeface="Verdana" panose="020B0604030504040204" pitchFamily="34" charset="0"/>
                <a:cs typeface="Verdana" panose="020B0604030504040204" pitchFamily="34" charset="0"/>
              </a:rPr>
              <a:t>Bakanlığının ilgili </a:t>
            </a:r>
            <a:r>
              <a:rPr lang="tr-TR" sz="2200" dirty="0" smtClean="0">
                <a:latin typeface="Verdana" panose="020B0604030504040204" pitchFamily="34" charset="0"/>
                <a:ea typeface="Verdana" panose="020B0604030504040204" pitchFamily="34" charset="0"/>
                <a:cs typeface="Verdana" panose="020B0604030504040204" pitchFamily="34" charset="0"/>
              </a:rPr>
              <a:t>mevzuatında* </a:t>
            </a:r>
            <a:r>
              <a:rPr lang="tr-TR" sz="2200" dirty="0">
                <a:latin typeface="Verdana" panose="020B0604030504040204" pitchFamily="34" charset="0"/>
                <a:ea typeface="Verdana" panose="020B0604030504040204" pitchFamily="34" charset="0"/>
                <a:cs typeface="Verdana" panose="020B0604030504040204" pitchFamily="34" charset="0"/>
              </a:rPr>
              <a:t>belirtilen yasal gereklilikleri </a:t>
            </a:r>
            <a:r>
              <a:rPr lang="tr-TR" sz="2200" dirty="0" smtClean="0">
                <a:latin typeface="Verdana" panose="020B0604030504040204" pitchFamily="34" charset="0"/>
                <a:ea typeface="Verdana" panose="020B0604030504040204" pitchFamily="34" charset="0"/>
                <a:cs typeface="Verdana" panose="020B0604030504040204" pitchFamily="34" charset="0"/>
              </a:rPr>
              <a:t>sağlayan, </a:t>
            </a:r>
            <a:r>
              <a:rPr lang="tr-TR" sz="2200" dirty="0">
                <a:latin typeface="Verdana" panose="020B0604030504040204" pitchFamily="34" charset="0"/>
                <a:ea typeface="Verdana" panose="020B0604030504040204" pitchFamily="34" charset="0"/>
                <a:cs typeface="Verdana" panose="020B0604030504040204" pitchFamily="34" charset="0"/>
              </a:rPr>
              <a:t>adı geçen bakanlık tarafından </a:t>
            </a:r>
            <a:r>
              <a:rPr lang="tr-TR" sz="2200" u="sng" dirty="0">
                <a:latin typeface="Verdana" panose="020B0604030504040204" pitchFamily="34" charset="0"/>
                <a:ea typeface="Verdana" panose="020B0604030504040204" pitchFamily="34" charset="0"/>
                <a:cs typeface="Verdana" panose="020B0604030504040204" pitchFamily="34" charset="0"/>
              </a:rPr>
              <a:t>periyodik muayenesi yapılarak muayene kartı </a:t>
            </a:r>
            <a:r>
              <a:rPr lang="tr-TR" sz="2200" u="sng" dirty="0" smtClean="0">
                <a:latin typeface="Verdana" panose="020B0604030504040204" pitchFamily="34" charset="0"/>
                <a:ea typeface="Verdana" panose="020B0604030504040204" pitchFamily="34" charset="0"/>
                <a:cs typeface="Verdana" panose="020B0604030504040204" pitchFamily="34" charset="0"/>
              </a:rPr>
              <a:t>düzenlenen,</a:t>
            </a:r>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ve</a:t>
            </a:r>
            <a:r>
              <a:rPr lang="tr-TR" sz="2200" b="1" dirty="0">
                <a:latin typeface="Verdana" panose="020B0604030504040204" pitchFamily="34" charset="0"/>
                <a:ea typeface="Verdana" panose="020B0604030504040204" pitchFamily="34" charset="0"/>
                <a:cs typeface="Verdana" panose="020B0604030504040204" pitchFamily="34" charset="0"/>
              </a:rPr>
              <a:t> </a:t>
            </a:r>
            <a:endParaRPr lang="tr-TR" sz="22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TÜRKAK </a:t>
            </a:r>
            <a:r>
              <a:rPr lang="tr-TR" sz="2200" dirty="0">
                <a:latin typeface="Verdana" panose="020B0604030504040204" pitchFamily="34" charset="0"/>
                <a:ea typeface="Verdana" panose="020B0604030504040204" pitchFamily="34" charset="0"/>
                <a:cs typeface="Verdana" panose="020B0604030504040204" pitchFamily="34" charset="0"/>
              </a:rPr>
              <a:t>tarafından tartı aletlerinin kalibrasyonu alanında </a:t>
            </a:r>
            <a:r>
              <a:rPr lang="tr-TR" sz="2200" dirty="0" smtClean="0">
                <a:latin typeface="Verdana" panose="020B0604030504040204" pitchFamily="34" charset="0"/>
                <a:ea typeface="Verdana" panose="020B0604030504040204" pitchFamily="34" charset="0"/>
                <a:cs typeface="Verdana" panose="020B0604030504040204" pitchFamily="34" charset="0"/>
              </a:rPr>
              <a:t>akredite </a:t>
            </a:r>
            <a:r>
              <a:rPr lang="tr-TR" sz="2200" dirty="0">
                <a:latin typeface="Verdana" panose="020B0604030504040204" pitchFamily="34" charset="0"/>
                <a:ea typeface="Verdana" panose="020B0604030504040204" pitchFamily="34" charset="0"/>
                <a:cs typeface="Verdana" panose="020B0604030504040204" pitchFamily="34" charset="0"/>
              </a:rPr>
              <a:t>edilmiş kurum veya kuruluşlarca </a:t>
            </a:r>
            <a:r>
              <a:rPr lang="tr-TR" sz="2200" u="sng" dirty="0" smtClean="0">
                <a:latin typeface="Verdana" panose="020B0604030504040204" pitchFamily="34" charset="0"/>
                <a:ea typeface="Verdana" panose="020B0604030504040204" pitchFamily="34" charset="0"/>
                <a:cs typeface="Verdana" panose="020B0604030504040204" pitchFamily="34" charset="0"/>
              </a:rPr>
              <a:t>kalibrasyonu </a:t>
            </a:r>
            <a:r>
              <a:rPr lang="tr-TR" sz="2200" u="sng" dirty="0">
                <a:latin typeface="Verdana" panose="020B0604030504040204" pitchFamily="34" charset="0"/>
                <a:ea typeface="Verdana" panose="020B0604030504040204" pitchFamily="34" charset="0"/>
                <a:cs typeface="Verdana" panose="020B0604030504040204" pitchFamily="34" charset="0"/>
              </a:rPr>
              <a:t>yapılan ve sertifikalandırılan </a:t>
            </a:r>
            <a:endParaRPr lang="tr-TR" sz="2200" u="sng"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u="sng"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tartı </a:t>
            </a:r>
            <a:r>
              <a:rPr lang="tr-TR" sz="2200" dirty="0">
                <a:latin typeface="Verdana" panose="020B0604030504040204" pitchFamily="34" charset="0"/>
                <a:ea typeface="Verdana" panose="020B0604030504040204" pitchFamily="34" charset="0"/>
                <a:cs typeface="Verdana" panose="020B0604030504040204" pitchFamily="34" charset="0"/>
              </a:rPr>
              <a:t>aleti olmak zorundadır. </a:t>
            </a:r>
            <a:r>
              <a:rPr lang="tr-TR" sz="2200" dirty="0" smtClean="0">
                <a:latin typeface="Verdana" panose="020B0604030504040204" pitchFamily="34" charset="0"/>
                <a:ea typeface="Verdana" panose="020B0604030504040204" pitchFamily="34" charset="0"/>
                <a:cs typeface="Verdana" panose="020B0604030504040204" pitchFamily="34" charset="0"/>
              </a:rPr>
              <a:t>Kalibrasyonu </a:t>
            </a:r>
            <a:r>
              <a:rPr lang="tr-TR" sz="2200" dirty="0">
                <a:latin typeface="Verdana" panose="020B0604030504040204" pitchFamily="34" charset="0"/>
                <a:ea typeface="Verdana" panose="020B0604030504040204" pitchFamily="34" charset="0"/>
                <a:cs typeface="Verdana" panose="020B0604030504040204" pitchFamily="34" charset="0"/>
              </a:rPr>
              <a:t>ve ağırlık ölçüm </a:t>
            </a:r>
            <a:r>
              <a:rPr lang="tr-TR" sz="2200" dirty="0" smtClean="0">
                <a:latin typeface="Verdana" panose="020B0604030504040204" pitchFamily="34" charset="0"/>
                <a:ea typeface="Verdana" panose="020B0604030504040204" pitchFamily="34" charset="0"/>
                <a:cs typeface="Verdana" panose="020B0604030504040204" pitchFamily="34" charset="0"/>
              </a:rPr>
              <a:t>doğrulamasının   </a:t>
            </a:r>
            <a:r>
              <a:rPr lang="tr-TR" sz="2200" u="sng" dirty="0" smtClean="0">
                <a:latin typeface="Verdana" panose="020B0604030504040204" pitchFamily="34" charset="0"/>
                <a:ea typeface="Verdana" panose="020B0604030504040204" pitchFamily="34" charset="0"/>
                <a:cs typeface="Verdana" panose="020B0604030504040204" pitchFamily="34" charset="0"/>
              </a:rPr>
              <a:t>6 ayı </a:t>
            </a:r>
            <a:r>
              <a:rPr lang="tr-TR" sz="2200" dirty="0">
                <a:latin typeface="Verdana" panose="020B0604030504040204" pitchFamily="34" charset="0"/>
                <a:ea typeface="Verdana" panose="020B0604030504040204" pitchFamily="34" charset="0"/>
                <a:cs typeface="Verdana" panose="020B0604030504040204" pitchFamily="34" charset="0"/>
              </a:rPr>
              <a:t>geçmeyen periyotlarda yapılması zorunludur.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i="1" dirty="0">
                <a:latin typeface="Verdana" panose="020B0604030504040204" pitchFamily="34" charset="0"/>
                <a:ea typeface="Verdana" panose="020B0604030504040204" pitchFamily="34" charset="0"/>
                <a:cs typeface="Verdana" panose="020B0604030504040204" pitchFamily="34" charset="0"/>
              </a:rPr>
              <a:t> </a:t>
            </a:r>
            <a:r>
              <a:rPr lang="tr-TR" sz="2200" i="1" dirty="0" smtClean="0">
                <a:latin typeface="Verdana" panose="020B0604030504040204" pitchFamily="34" charset="0"/>
                <a:ea typeface="Verdana" panose="020B0604030504040204" pitchFamily="34" charset="0"/>
                <a:cs typeface="Verdana" panose="020B0604030504040204" pitchFamily="34" charset="0"/>
              </a:rPr>
              <a:t>                                                                                       (madde 5.14)</a:t>
            </a:r>
          </a:p>
          <a:p>
            <a:endParaRPr lang="tr-TR" sz="22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
        <p:nvSpPr>
          <p:cNvPr id="2" name="Dikdörtgen 1"/>
          <p:cNvSpPr/>
          <p:nvPr/>
        </p:nvSpPr>
        <p:spPr>
          <a:xfrm>
            <a:off x="798025" y="6148210"/>
            <a:ext cx="9426633" cy="369332"/>
          </a:xfrm>
          <a:prstGeom prst="rect">
            <a:avLst/>
          </a:prstGeom>
        </p:spPr>
        <p:txBody>
          <a:bodyPr wrap="square">
            <a:spAutoFit/>
          </a:bodyPr>
          <a:lstStyle/>
          <a:p>
            <a:pPr algn="just"/>
            <a:r>
              <a:rPr lang="tr-TR" i="1" dirty="0">
                <a:latin typeface="Verdana" panose="020B0604030504040204" pitchFamily="34" charset="0"/>
                <a:ea typeface="Verdana" panose="020B0604030504040204" pitchFamily="34" charset="0"/>
                <a:cs typeface="Verdana" panose="020B0604030504040204" pitchFamily="34" charset="0"/>
              </a:rPr>
              <a:t>* 4703 sayılı kanun, 3516 sayılı kanun ve </a:t>
            </a:r>
            <a:r>
              <a:rPr lang="tr-TR" i="1" dirty="0" smtClean="0">
                <a:latin typeface="Verdana" panose="020B0604030504040204" pitchFamily="34" charset="0"/>
                <a:ea typeface="Verdana" panose="020B0604030504040204" pitchFamily="34" charset="0"/>
                <a:cs typeface="Verdana" panose="020B0604030504040204" pitchFamily="34" charset="0"/>
              </a:rPr>
              <a:t>bu kanunların ilgili </a:t>
            </a:r>
            <a:r>
              <a:rPr lang="tr-TR" i="1" dirty="0">
                <a:latin typeface="Verdana" panose="020B0604030504040204" pitchFamily="34" charset="0"/>
                <a:ea typeface="Verdana" panose="020B0604030504040204" pitchFamily="34" charset="0"/>
                <a:cs typeface="Verdana" panose="020B0604030504040204" pitchFamily="34" charset="0"/>
              </a:rPr>
              <a:t>yönetmelikleri</a:t>
            </a:r>
          </a:p>
        </p:txBody>
      </p:sp>
    </p:spTree>
    <p:extLst>
      <p:ext uri="{BB962C8B-B14F-4D97-AF65-F5344CB8AC3E}">
        <p14:creationId xmlns:p14="http://schemas.microsoft.com/office/powerpoint/2010/main" val="10620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257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25</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721471" y="1524936"/>
            <a:ext cx="10823171" cy="4678204"/>
          </a:xfrm>
          <a:prstGeom prst="rect">
            <a:avLst/>
          </a:prstGeom>
        </p:spPr>
        <p:txBody>
          <a:bodyPr wrap="square">
            <a:spAutoFit/>
          </a:bodyPr>
          <a:lstStyle/>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bulunmayan </a:t>
            </a:r>
            <a:r>
              <a:rPr lang="tr-TR" sz="2200" dirty="0">
                <a:latin typeface="Verdana" panose="020B0604030504040204" pitchFamily="34" charset="0"/>
                <a:ea typeface="Verdana" panose="020B0604030504040204" pitchFamily="34" charset="0"/>
                <a:cs typeface="Verdana" panose="020B0604030504040204" pitchFamily="34" charset="0"/>
              </a:rPr>
              <a:t>dolu bir konteynerin gemiye </a:t>
            </a:r>
            <a:r>
              <a:rPr lang="tr-TR" sz="2200" dirty="0" smtClean="0">
                <a:latin typeface="Verdana" panose="020B0604030504040204" pitchFamily="34" charset="0"/>
                <a:ea typeface="Verdana" panose="020B0604030504040204" pitchFamily="34" charset="0"/>
                <a:cs typeface="Verdana" panose="020B0604030504040204" pitchFamily="34" charset="0"/>
              </a:rPr>
              <a:t>yüklenmesi, </a:t>
            </a:r>
            <a:r>
              <a:rPr lang="tr-TR" sz="2200" dirty="0">
                <a:latin typeface="Verdana" panose="020B0604030504040204" pitchFamily="34" charset="0"/>
                <a:ea typeface="Verdana" panose="020B0604030504040204" pitchFamily="34" charset="0"/>
                <a:cs typeface="Verdana" panose="020B0604030504040204" pitchFamily="34" charset="0"/>
              </a:rPr>
              <a:t>ilgili taraflarca bu Yönerge kapsamında reddedildiğinde; bu işlemden dolayı ortaya çıkabilecek olan söz konusu konteynerin geçici depolanması, yükletene iadesi, </a:t>
            </a:r>
            <a:r>
              <a:rPr lang="tr-TR" sz="2200" dirty="0" err="1">
                <a:latin typeface="Verdana" panose="020B0604030504040204" pitchFamily="34" charset="0"/>
                <a:ea typeface="Verdana" panose="020B0604030504040204" pitchFamily="34" charset="0"/>
                <a:cs typeface="Verdana" panose="020B0604030504040204" pitchFamily="34" charset="0"/>
              </a:rPr>
              <a:t>demuraj</a:t>
            </a:r>
            <a:r>
              <a:rPr lang="tr-TR" sz="2200" dirty="0">
                <a:latin typeface="Verdana" panose="020B0604030504040204" pitchFamily="34" charset="0"/>
                <a:ea typeface="Verdana" panose="020B0604030504040204" pitchFamily="34" charset="0"/>
                <a:cs typeface="Verdana" panose="020B0604030504040204" pitchFamily="34" charset="0"/>
              </a:rPr>
              <a:t> vb. durumların maliyetine ilişkin hususlar ticari taraflar arasındaki sözleşme hükümlerine tabidir. </a:t>
            </a:r>
          </a:p>
          <a:p>
            <a:pPr algn="just"/>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5.15)</a:t>
            </a:r>
          </a:p>
          <a:p>
            <a:pPr algn="just"/>
            <a:endParaRPr lang="tr-TR"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b="1" dirty="0">
                <a:latin typeface="Verdana" panose="020B0604030504040204" pitchFamily="34" charset="0"/>
                <a:ea typeface="Verdana" panose="020B0604030504040204" pitchFamily="34" charset="0"/>
                <a:cs typeface="Verdana" panose="020B0604030504040204" pitchFamily="34" charset="0"/>
              </a:rPr>
              <a:t>Dolu konteynerin beyan edilen </a:t>
            </a:r>
            <a:r>
              <a:rPr lang="tr-TR" sz="2200" b="1" dirty="0" smtClean="0">
                <a:latin typeface="Verdana" panose="020B0604030504040204" pitchFamily="34" charset="0"/>
                <a:ea typeface="Verdana" panose="020B0604030504040204" pitchFamily="34" charset="0"/>
                <a:cs typeface="Verdana" panose="020B0604030504040204" pitchFamily="34" charset="0"/>
              </a:rPr>
              <a:t>DBA bilgisi ile </a:t>
            </a:r>
            <a:r>
              <a:rPr lang="tr-TR" sz="2200" b="1" dirty="0">
                <a:latin typeface="Verdana" panose="020B0604030504040204" pitchFamily="34" charset="0"/>
                <a:ea typeface="Verdana" panose="020B0604030504040204" pitchFamily="34" charset="0"/>
                <a:cs typeface="Verdana" panose="020B0604030504040204" pitchFamily="34" charset="0"/>
              </a:rPr>
              <a:t>gerçek brüt ağırlığı arasındaki fark ±%5’ten fazla olamaz. </a:t>
            </a:r>
            <a:r>
              <a:rPr lang="tr-TR" sz="2200" dirty="0">
                <a:latin typeface="Verdana" panose="020B0604030504040204" pitchFamily="34" charset="0"/>
                <a:ea typeface="Verdana" panose="020B0604030504040204" pitchFamily="34" charset="0"/>
                <a:cs typeface="Verdana" panose="020B0604030504040204" pitchFamily="34" charset="0"/>
              </a:rPr>
              <a:t>Söz konusu ±%5 miktarı idari yaptırım uygulama limiti olarak belirlenmiş olup yükletenin dolu konteynerin doğrulanmış brüt ağırlık değerini bu Yönergede belirtilen tartı aletleri kullanılarak en az hata ile tespit etme yükümlülüğünü ortadan kaldırmaz.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5.17)</a:t>
            </a:r>
            <a:endParaRPr lang="tr-TR" sz="2000" i="1"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9" y="144926"/>
            <a:ext cx="11903826" cy="941965"/>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KURALLAR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5) </a:t>
              </a:r>
            </a:p>
          </p:txBody>
        </p:sp>
      </p:grpSp>
    </p:spTree>
    <p:extLst>
      <p:ext uri="{BB962C8B-B14F-4D97-AF65-F5344CB8AC3E}">
        <p14:creationId xmlns:p14="http://schemas.microsoft.com/office/powerpoint/2010/main" val="2771327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257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26</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133004" y="61802"/>
            <a:ext cx="11903825" cy="1038391"/>
            <a:chOff x="860" y="1423524"/>
            <a:chExt cx="2073080" cy="1664455"/>
          </a:xfrm>
        </p:grpSpPr>
        <p:sp>
          <p:nvSpPr>
            <p:cNvPr id="10" name="Yuvarlatılmış Dikdörtgen 9"/>
            <p:cNvSpPr/>
            <p:nvPr/>
          </p:nvSpPr>
          <p:spPr>
            <a:xfrm>
              <a:off x="860" y="1423524"/>
              <a:ext cx="2073080" cy="14199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24023" y="1450006"/>
              <a:ext cx="2049917"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INTERMODAL KONTEYNER HAREKETLERİ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6) </a:t>
              </a:r>
            </a:p>
          </p:txBody>
        </p:sp>
      </p:grpSp>
      <p:sp>
        <p:nvSpPr>
          <p:cNvPr id="5" name="Dikdörtgen 4"/>
          <p:cNvSpPr/>
          <p:nvPr/>
        </p:nvSpPr>
        <p:spPr>
          <a:xfrm>
            <a:off x="581896" y="1375323"/>
            <a:ext cx="10823171" cy="4524315"/>
          </a:xfrm>
          <a:prstGeom prst="rect">
            <a:avLst/>
          </a:prstGeom>
        </p:spPr>
        <p:txBody>
          <a:bodyPr wrap="square">
            <a:spAutoFit/>
          </a:bodyPr>
          <a:lstStyle/>
          <a:p>
            <a:pPr marL="342900" indent="-342900" algn="just">
              <a:buFont typeface="Arial" panose="020B0604020202020204" pitchFamily="34" charset="0"/>
              <a:buChar char="•"/>
            </a:pPr>
            <a:r>
              <a:rPr lang="tr-TR" sz="2200" dirty="0" err="1">
                <a:latin typeface="Verdana" panose="020B0604030504040204" pitchFamily="34" charset="0"/>
                <a:ea typeface="Verdana" panose="020B0604030504040204" pitchFamily="34" charset="0"/>
                <a:cs typeface="Verdana" panose="020B0604030504040204" pitchFamily="34" charset="0"/>
              </a:rPr>
              <a:t>İntermodal</a:t>
            </a:r>
            <a:r>
              <a:rPr lang="tr-TR" sz="2200" dirty="0">
                <a:latin typeface="Verdana" panose="020B0604030504040204" pitchFamily="34" charset="0"/>
                <a:ea typeface="Verdana" panose="020B0604030504040204" pitchFamily="34" charset="0"/>
                <a:cs typeface="Verdana" panose="020B0604030504040204" pitchFamily="34" charset="0"/>
              </a:rPr>
              <a:t> taşımacılık söz konusu olduğunda dolu konteynerin </a:t>
            </a:r>
            <a:r>
              <a:rPr lang="tr-TR" sz="2200" b="1" dirty="0" smtClean="0">
                <a:latin typeface="Verdana" panose="020B0604030504040204" pitchFamily="34" charset="0"/>
                <a:ea typeface="Verdana" panose="020B0604030504040204" pitchFamily="34" charset="0"/>
                <a:cs typeface="Verdana" panose="020B0604030504040204" pitchFamily="34" charset="0"/>
              </a:rPr>
              <a:t>DBA bilgisi</a:t>
            </a:r>
            <a:r>
              <a:rPr lang="tr-TR" sz="2200" b="1" dirty="0">
                <a:latin typeface="Verdana" panose="020B0604030504040204" pitchFamily="34" charset="0"/>
                <a:ea typeface="Verdana" panose="020B0604030504040204" pitchFamily="34" charset="0"/>
                <a:cs typeface="Verdana" panose="020B0604030504040204" pitchFamily="34" charset="0"/>
              </a:rPr>
              <a:t>,</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b="1" dirty="0">
                <a:latin typeface="Verdana" panose="020B0604030504040204" pitchFamily="34" charset="0"/>
                <a:ea typeface="Verdana" panose="020B0604030504040204" pitchFamily="34" charset="0"/>
                <a:cs typeface="Verdana" panose="020B0604030504040204" pitchFamily="34" charset="0"/>
              </a:rPr>
              <a:t>konteynerin </a:t>
            </a:r>
            <a:r>
              <a:rPr lang="tr-TR" sz="2200" b="1" dirty="0" err="1">
                <a:latin typeface="Verdana" panose="020B0604030504040204" pitchFamily="34" charset="0"/>
                <a:ea typeface="Verdana" panose="020B0604030504040204" pitchFamily="34" charset="0"/>
                <a:cs typeface="Verdana" panose="020B0604030504040204" pitchFamily="34" charset="0"/>
              </a:rPr>
              <a:t>modlar</a:t>
            </a:r>
            <a:r>
              <a:rPr lang="tr-TR" sz="2200" b="1" dirty="0">
                <a:latin typeface="Verdana" panose="020B0604030504040204" pitchFamily="34" charset="0"/>
                <a:ea typeface="Verdana" panose="020B0604030504040204" pitchFamily="34" charset="0"/>
                <a:cs typeface="Verdana" panose="020B0604030504040204" pitchFamily="34" charset="0"/>
              </a:rPr>
              <a:t> arasındaki tesliminde, teslim eden tarafından teslim alana verilir. </a:t>
            </a:r>
            <a:r>
              <a:rPr lang="tr-TR" sz="2200" b="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6.1)</a:t>
            </a:r>
          </a:p>
          <a:p>
            <a:pPr marL="342900" indent="-342900">
              <a:buFont typeface="Arial" panose="020B0604020202020204" pitchFamily="34" charset="0"/>
              <a:buChar char="•"/>
            </a:pPr>
            <a:endParaRPr lang="tr-TR"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bulunmayan dolu bir konteyner</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karayolu</a:t>
            </a:r>
            <a:r>
              <a:rPr lang="tr-TR" sz="2200" dirty="0">
                <a:latin typeface="Verdana" panose="020B0604030504040204" pitchFamily="34" charset="0"/>
                <a:ea typeface="Verdana" panose="020B0604030504040204" pitchFamily="34" charset="0"/>
                <a:cs typeface="Verdana" panose="020B0604030504040204" pitchFamily="34" charset="0"/>
              </a:rPr>
              <a:t>, demiryolu veya bu Yönerge kapsamı dışındaki bir gemiyle kıyı tesisine ulaştırıldığında, söz konusu konteyner, </a:t>
            </a:r>
            <a:r>
              <a:rPr lang="tr-TR" sz="2200" b="1" dirty="0">
                <a:latin typeface="Verdana" panose="020B0604030504040204" pitchFamily="34" charset="0"/>
                <a:ea typeface="Verdana" panose="020B0604030504040204" pitchFamily="34" charset="0"/>
                <a:cs typeface="Verdana" panose="020B0604030504040204" pitchFamily="34" charset="0"/>
              </a:rPr>
              <a:t>yükleten adına taşıyan veya liman tesisi işleticisi tarafından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elde edilmedikçe, bu Yönerge kapsamındaki bir gemiye yüklenemez.</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6.2)</a:t>
            </a:r>
            <a:endParaRPr lang="tr-TR"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Dolu </a:t>
            </a:r>
            <a:r>
              <a:rPr lang="tr-TR" sz="2200" dirty="0">
                <a:latin typeface="Verdana" panose="020B0604030504040204" pitchFamily="34" charset="0"/>
                <a:ea typeface="Verdana" panose="020B0604030504040204" pitchFamily="34" charset="0"/>
                <a:cs typeface="Verdana" panose="020B0604030504040204" pitchFamily="34" charset="0"/>
              </a:rPr>
              <a:t>bir konteyner bu Yönerge kapsamındaki bir gemiye aktarılmak üzere yine Yönerge kapsamındaki bir gemiyle kıyı tesisine ulaştırılırsa, </a:t>
            </a:r>
            <a:r>
              <a:rPr lang="tr-TR" sz="2200" b="1" dirty="0">
                <a:latin typeface="Verdana" panose="020B0604030504040204" pitchFamily="34" charset="0"/>
                <a:ea typeface="Verdana" panose="020B0604030504040204" pitchFamily="34" charset="0"/>
                <a:cs typeface="Verdana" panose="020B0604030504040204" pitchFamily="34" charset="0"/>
              </a:rPr>
              <a:t>söz konusu dolu konteyner aktaran gemiye yüklenmeden önce D</a:t>
            </a:r>
            <a:r>
              <a:rPr lang="tr-TR" sz="2200" b="1" dirty="0" smtClean="0">
                <a:latin typeface="Verdana" panose="020B0604030504040204" pitchFamily="34" charset="0"/>
                <a:ea typeface="Verdana" panose="020B0604030504040204" pitchFamily="34" charset="0"/>
                <a:cs typeface="Verdana" panose="020B0604030504040204" pitchFamily="34" charset="0"/>
              </a:rPr>
              <a:t>BA </a:t>
            </a:r>
            <a:r>
              <a:rPr lang="tr-TR" sz="2200" b="1" dirty="0">
                <a:latin typeface="Verdana" panose="020B0604030504040204" pitchFamily="34" charset="0"/>
                <a:ea typeface="Verdana" panose="020B0604030504040204" pitchFamily="34" charset="0"/>
                <a:cs typeface="Verdana" panose="020B0604030504040204" pitchFamily="34" charset="0"/>
              </a:rPr>
              <a:t>bilgisine sahip olmak zorundadır.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6.3)</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841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12597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27</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458442"/>
            <a:ext cx="10823171" cy="4832092"/>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Verdana" panose="020B0604030504040204" pitchFamily="34" charset="0"/>
                <a:ea typeface="Verdana" panose="020B0604030504040204" pitchFamily="34" charset="0"/>
                <a:cs typeface="Verdana" panose="020B0604030504040204" pitchFamily="34" charset="0"/>
              </a:rPr>
              <a:t>Başka bir gemiye aktarılmak üzere aktarma operasyonu yapılacak olan kıyı tesisinde </a:t>
            </a:r>
            <a:r>
              <a:rPr lang="tr-TR" sz="2200" b="1" dirty="0">
                <a:latin typeface="Verdana" panose="020B0604030504040204" pitchFamily="34" charset="0"/>
                <a:ea typeface="Verdana" panose="020B0604030504040204" pitchFamily="34" charset="0"/>
                <a:cs typeface="Verdana" panose="020B0604030504040204" pitchFamily="34" charset="0"/>
              </a:rPr>
              <a:t>aktaran gemiden tahliye edilen konteynerlerden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bilgisine sahip olanların tekrar tartılması gerekmez.</a:t>
            </a:r>
            <a:r>
              <a:rPr lang="tr-TR" sz="2200" dirty="0">
                <a:latin typeface="Verdana" panose="020B0604030504040204" pitchFamily="34" charset="0"/>
                <a:ea typeface="Verdana" panose="020B0604030504040204" pitchFamily="34" charset="0"/>
                <a:cs typeface="Verdana" panose="020B0604030504040204" pitchFamily="34" charset="0"/>
              </a:rPr>
              <a:t> </a:t>
            </a:r>
          </a:p>
          <a:p>
            <a:pPr algn="just"/>
            <a:r>
              <a:rPr lang="tr-TR" sz="2000" dirty="0">
                <a:latin typeface="Verdana" panose="020B0604030504040204" pitchFamily="34" charset="0"/>
                <a:ea typeface="Verdana" panose="020B0604030504040204" pitchFamily="34" charset="0"/>
                <a:cs typeface="Verdana" panose="020B0604030504040204" pitchFamily="34" charset="0"/>
              </a:rPr>
              <a:t> </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6.4)</a:t>
            </a:r>
          </a:p>
          <a:p>
            <a:pPr algn="just"/>
            <a:endParaRPr lang="tr-TR" sz="12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12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b="1" dirty="0" smtClean="0">
                <a:latin typeface="Verdana" panose="020B0604030504040204" pitchFamily="34" charset="0"/>
                <a:ea typeface="Verdana" panose="020B0604030504040204" pitchFamily="34" charset="0"/>
                <a:cs typeface="Verdana" panose="020B0604030504040204" pitchFamily="34" charset="0"/>
              </a:rPr>
              <a:t>Dolu konteynerin DBA bilgisi, bu konteyneri aktarma </a:t>
            </a:r>
            <a:r>
              <a:rPr lang="tr-TR" sz="2200" b="1" dirty="0">
                <a:latin typeface="Verdana" panose="020B0604030504040204" pitchFamily="34" charset="0"/>
                <a:ea typeface="Verdana" panose="020B0604030504040204" pitchFamily="34" charset="0"/>
                <a:cs typeface="Verdana" panose="020B0604030504040204" pitchFamily="34" charset="0"/>
              </a:rPr>
              <a:t>yapılacak olan kıyı tesisine ulaştıran taşıyan </a:t>
            </a:r>
            <a:r>
              <a:rPr lang="tr-TR" sz="2200" b="1" dirty="0" smtClean="0">
                <a:latin typeface="Verdana" panose="020B0604030504040204" pitchFamily="34" charset="0"/>
                <a:ea typeface="Verdana" panose="020B0604030504040204" pitchFamily="34" charset="0"/>
                <a:cs typeface="Verdana" panose="020B0604030504040204" pitchFamily="34" charset="0"/>
              </a:rPr>
              <a:t>tarafından kıyı </a:t>
            </a:r>
            <a:r>
              <a:rPr lang="tr-TR" sz="2200" b="1" dirty="0">
                <a:latin typeface="Verdana" panose="020B0604030504040204" pitchFamily="34" charset="0"/>
                <a:ea typeface="Verdana" panose="020B0604030504040204" pitchFamily="34" charset="0"/>
                <a:cs typeface="Verdana" panose="020B0604030504040204" pitchFamily="34" charset="0"/>
              </a:rPr>
              <a:t>tesisi işleticisine iletilir. </a:t>
            </a:r>
            <a:r>
              <a:rPr lang="tr-TR" sz="2200" dirty="0" smtClean="0">
                <a:latin typeface="Verdana" panose="020B0604030504040204" pitchFamily="34" charset="0"/>
                <a:ea typeface="Verdana" panose="020B0604030504040204" pitchFamily="34" charset="0"/>
                <a:cs typeface="Verdana" panose="020B0604030504040204" pitchFamily="34" charset="0"/>
              </a:rPr>
              <a:t>Dolu </a:t>
            </a:r>
            <a:r>
              <a:rPr lang="tr-TR" sz="2200" dirty="0">
                <a:latin typeface="Verdana" panose="020B0604030504040204" pitchFamily="34" charset="0"/>
                <a:ea typeface="Verdana" panose="020B0604030504040204" pitchFamily="34" charset="0"/>
                <a:cs typeface="Verdana" panose="020B0604030504040204" pitchFamily="34" charset="0"/>
              </a:rPr>
              <a:t>konteynerin aktarılacağı geminin kaptanı ile aktarma yapılacak kıyı tesisi, aktarmayı yapan taşıyanın sağladığı </a:t>
            </a:r>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bilgisine itimat edebilir. Bu kapsamda, ilgili ticari taraflarca üzerinde anlaşmak koşuluyla </a:t>
            </a:r>
            <a:r>
              <a:rPr lang="tr-TR" sz="2200" dirty="0" smtClean="0">
                <a:latin typeface="Verdana" panose="020B0604030504040204" pitchFamily="34" charset="0"/>
                <a:ea typeface="Verdana" panose="020B0604030504040204" pitchFamily="34" charset="0"/>
                <a:cs typeface="Verdana" panose="020B0604030504040204" pitchFamily="34" charset="0"/>
              </a:rPr>
              <a:t>DBA bilgisinin </a:t>
            </a:r>
            <a:r>
              <a:rPr lang="tr-TR" sz="2200" dirty="0">
                <a:latin typeface="Verdana" panose="020B0604030504040204" pitchFamily="34" charset="0"/>
                <a:ea typeface="Verdana" panose="020B0604030504040204" pitchFamily="34" charset="0"/>
                <a:cs typeface="Verdana" panose="020B0604030504040204" pitchFamily="34" charset="0"/>
              </a:rPr>
              <a:t>iletilmesi mevcut gemi-kıyı tesisi haberleşme sistemleri kullanılarak sağlanabilir.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6.5)</a:t>
            </a:r>
            <a:endParaRPr lang="tr-TR" sz="2000"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2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AKTARMALAR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6) </a:t>
              </a:r>
            </a:p>
          </p:txBody>
        </p:sp>
      </p:grpSp>
    </p:spTree>
    <p:extLst>
      <p:ext uri="{BB962C8B-B14F-4D97-AF65-F5344CB8AC3E}">
        <p14:creationId xmlns:p14="http://schemas.microsoft.com/office/powerpoint/2010/main" val="3826592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009611" y="6390596"/>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28</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741067"/>
            <a:ext cx="10823171" cy="4832092"/>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Verdana" panose="020B0604030504040204" pitchFamily="34" charset="0"/>
                <a:ea typeface="Verdana" panose="020B0604030504040204" pitchFamily="34" charset="0"/>
                <a:cs typeface="Verdana" panose="020B0604030504040204" pitchFamily="34" charset="0"/>
              </a:rPr>
              <a:t>Dolu konteynerin brüt ağırlığının tespit edilerek doğrulanması öncesinde </a:t>
            </a:r>
            <a:r>
              <a:rPr lang="tr-TR" sz="2200" b="1" dirty="0">
                <a:latin typeface="Verdana" panose="020B0604030504040204" pitchFamily="34" charset="0"/>
                <a:ea typeface="Verdana" panose="020B0604030504040204" pitchFamily="34" charset="0"/>
                <a:cs typeface="Verdana" panose="020B0604030504040204" pitchFamily="34" charset="0"/>
              </a:rPr>
              <a:t>beyan edilen brüt ağırlığı ile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arasında bir tutarsızlık söz konusu olduğunda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geçerlidir.</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7.1)</a:t>
            </a:r>
          </a:p>
          <a:p>
            <a:pPr algn="just"/>
            <a:endParaRPr lang="tr-TR" sz="22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dirty="0">
                <a:latin typeface="Verdana" panose="020B0604030504040204" pitchFamily="34" charset="0"/>
                <a:ea typeface="Verdana" panose="020B0604030504040204" pitchFamily="34" charset="0"/>
                <a:cs typeface="Verdana" panose="020B0604030504040204" pitchFamily="34" charset="0"/>
              </a:rPr>
              <a:t>Dolu konteynerin kıyı tesisine ulaştırılmadan önce elde edilen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ile her ne sebeple olursa olsun söz konusu konteynerin kıyı tesisince tartılması ile elde edilen brüt ağırlığı arasında bir farklılık söz konusu olduğunda; </a:t>
            </a:r>
            <a:r>
              <a:rPr lang="tr-TR" sz="2200" dirty="0">
                <a:latin typeface="Verdana" panose="020B0604030504040204" pitchFamily="34" charset="0"/>
                <a:ea typeface="Verdana" panose="020B0604030504040204" pitchFamily="34" charset="0"/>
                <a:cs typeface="Verdana" panose="020B0604030504040204" pitchFamily="34" charset="0"/>
              </a:rPr>
              <a:t>Kıyı tesisi işleticisi ve yükleten tarafından mevcut farklılığın giderilmesine yönelik </a:t>
            </a:r>
            <a:r>
              <a:rPr lang="tr-TR" sz="2200" u="sng" dirty="0">
                <a:latin typeface="Verdana" panose="020B0604030504040204" pitchFamily="34" charset="0"/>
                <a:ea typeface="Verdana" panose="020B0604030504040204" pitchFamily="34" charset="0"/>
                <a:cs typeface="Verdana" panose="020B0604030504040204" pitchFamily="34" charset="0"/>
              </a:rPr>
              <a:t>müzakere yapılmak suretiyle nihai </a:t>
            </a:r>
            <a:r>
              <a:rPr lang="tr-TR" sz="2200" u="sng" dirty="0" smtClean="0">
                <a:latin typeface="Verdana" panose="020B0604030504040204" pitchFamily="34" charset="0"/>
                <a:ea typeface="Verdana" panose="020B0604030504040204" pitchFamily="34" charset="0"/>
                <a:cs typeface="Verdana" panose="020B0604030504040204" pitchFamily="34" charset="0"/>
              </a:rPr>
              <a:t>DBA </a:t>
            </a:r>
            <a:r>
              <a:rPr lang="tr-TR" sz="2200" u="sng" dirty="0">
                <a:latin typeface="Verdana" panose="020B0604030504040204" pitchFamily="34" charset="0"/>
                <a:ea typeface="Verdana" panose="020B0604030504040204" pitchFamily="34" charset="0"/>
                <a:cs typeface="Verdana" panose="020B0604030504040204" pitchFamily="34" charset="0"/>
              </a:rPr>
              <a:t>tespit edilerek,</a:t>
            </a:r>
            <a:r>
              <a:rPr lang="tr-TR" sz="2200" dirty="0">
                <a:latin typeface="Verdana" panose="020B0604030504040204" pitchFamily="34" charset="0"/>
                <a:ea typeface="Verdana" panose="020B0604030504040204" pitchFamily="34" charset="0"/>
                <a:cs typeface="Verdana" panose="020B0604030504040204" pitchFamily="34" charset="0"/>
              </a:rPr>
              <a:t> gemi yükleme planında kullanılmak üzere, yükleten tarafından taşıyana/hat operatörüne veya acentesine bildirilir.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7.2)</a:t>
            </a:r>
            <a:endParaRPr lang="tr-TR" sz="2000"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2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AĞIRLIKLARDA TUTARSIZLIK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7) </a:t>
              </a:r>
            </a:p>
          </p:txBody>
        </p:sp>
      </p:grpSp>
    </p:spTree>
    <p:extLst>
      <p:ext uri="{BB962C8B-B14F-4D97-AF65-F5344CB8AC3E}">
        <p14:creationId xmlns:p14="http://schemas.microsoft.com/office/powerpoint/2010/main" val="3424968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14260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29</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741067"/>
            <a:ext cx="10823171" cy="3539430"/>
          </a:xfrm>
          <a:prstGeom prst="rect">
            <a:avLst/>
          </a:prstGeom>
        </p:spPr>
        <p:txBody>
          <a:bodyPr wrap="square">
            <a:spAutoFit/>
          </a:bodyPr>
          <a:lstStyle/>
          <a:p>
            <a:pPr marL="342900" indent="-342900" algn="just">
              <a:buFont typeface="Arial" panose="020B0604020202020204" pitchFamily="34" charset="0"/>
              <a:buChar char="•"/>
            </a:pPr>
            <a:r>
              <a:rPr lang="tr-TR" sz="2200" b="1" dirty="0" smtClean="0">
                <a:latin typeface="Verdana" panose="020B0604030504040204" pitchFamily="34" charset="0"/>
                <a:ea typeface="Verdana" panose="020B0604030504040204" pitchFamily="34" charset="0"/>
                <a:cs typeface="Verdana" panose="020B0604030504040204" pitchFamily="34" charset="0"/>
              </a:rPr>
              <a:t>Bir konteyner, SOLAS-74 Bölüm 6 Kural 5 uyarınca, </a:t>
            </a:r>
            <a:r>
              <a:rPr lang="tr-TR" sz="2200" dirty="0" smtClean="0">
                <a:latin typeface="Verdana" panose="020B0604030504040204" pitchFamily="34" charset="0"/>
                <a:ea typeface="Verdana" panose="020B0604030504040204" pitchFamily="34" charset="0"/>
                <a:cs typeface="Verdana" panose="020B0604030504040204" pitchFamily="34" charset="0"/>
              </a:rPr>
              <a:t>CSC Sözleşmesi gereklilikleri kapsamında, üzerinde bulunması gerekli olan emniyet onay plakasında belirtilen </a:t>
            </a:r>
            <a:r>
              <a:rPr lang="tr-TR" sz="2200" u="sng" dirty="0" smtClean="0">
                <a:latin typeface="Verdana" panose="020B0604030504040204" pitchFamily="34" charset="0"/>
                <a:ea typeface="Verdana" panose="020B0604030504040204" pitchFamily="34" charset="0"/>
                <a:cs typeface="Verdana" panose="020B0604030504040204" pitchFamily="34" charset="0"/>
              </a:rPr>
              <a:t>azami taşıma kapasitesi (</a:t>
            </a:r>
            <a:r>
              <a:rPr lang="tr-TR" sz="2200" u="sng" dirty="0" err="1" smtClean="0">
                <a:latin typeface="Verdana" panose="020B0604030504040204" pitchFamily="34" charset="0"/>
                <a:ea typeface="Verdana" panose="020B0604030504040204" pitchFamily="34" charset="0"/>
                <a:cs typeface="Verdana" panose="020B0604030504040204" pitchFamily="34" charset="0"/>
              </a:rPr>
              <a:t>payload</a:t>
            </a:r>
            <a:r>
              <a:rPr lang="tr-TR" sz="2200" u="sng" dirty="0" smtClean="0">
                <a:latin typeface="Verdana" panose="020B0604030504040204" pitchFamily="34" charset="0"/>
                <a:ea typeface="Verdana" panose="020B0604030504040204" pitchFamily="34" charset="0"/>
                <a:cs typeface="Verdana" panose="020B0604030504040204" pitchFamily="34" charset="0"/>
              </a:rPr>
              <a:t>) değerini aşacak şekilde yüklenemez.</a:t>
            </a:r>
            <a:r>
              <a:rPr lang="tr-TR" sz="2400" u="sng" dirty="0" smtClean="0"/>
              <a:t> </a:t>
            </a:r>
            <a:r>
              <a:rPr lang="tr-TR" sz="2200" b="1" dirty="0" smtClean="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000" i="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8.1</a:t>
            </a:r>
            <a:r>
              <a:rPr lang="tr-TR" sz="2000" i="1" dirty="0">
                <a:latin typeface="Verdana" panose="020B0604030504040204" pitchFamily="34" charset="0"/>
                <a:ea typeface="Verdana" panose="020B0604030504040204" pitchFamily="34" charset="0"/>
                <a:cs typeface="Verdana" panose="020B0604030504040204" pitchFamily="34" charset="0"/>
              </a:rPr>
              <a:t>)</a:t>
            </a:r>
            <a:endParaRPr lang="tr-TR" sz="20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b="1" dirty="0">
                <a:latin typeface="Verdana" panose="020B0604030504040204" pitchFamily="34" charset="0"/>
                <a:ea typeface="Verdana" panose="020B0604030504040204" pitchFamily="34" charset="0"/>
                <a:cs typeface="Verdana" panose="020B0604030504040204" pitchFamily="34" charset="0"/>
              </a:rPr>
              <a:t>Azami taşıma kapasitesi değerini aşmış şekilde yüklenen dolu konteyner gemiye yüklenemez</a:t>
            </a:r>
            <a:r>
              <a:rPr lang="tr-TR" sz="2200" b="1" dirty="0" smtClean="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000"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8.2</a:t>
            </a:r>
            <a:r>
              <a:rPr lang="tr-TR" sz="2000" i="1" dirty="0">
                <a:latin typeface="Verdana" panose="020B0604030504040204" pitchFamily="34" charset="0"/>
                <a:ea typeface="Verdana" panose="020B0604030504040204" pitchFamily="34" charset="0"/>
                <a:cs typeface="Verdana" panose="020B0604030504040204" pitchFamily="34" charset="0"/>
              </a:rPr>
              <a:t>)</a:t>
            </a:r>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PAYLOAD’UN AŞILMASI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a:t>
              </a:r>
              <a:r>
                <a:rPr lang="tr-TR" sz="2200" b="1" i="1" dirty="0">
                  <a:latin typeface="Verdana" panose="020B0604030504040204" pitchFamily="34" charset="0"/>
                  <a:ea typeface="Verdana" panose="020B0604030504040204" pitchFamily="34" charset="0"/>
                  <a:cs typeface="Verdana" panose="020B0604030504040204" pitchFamily="34" charset="0"/>
                </a:rPr>
                <a:t>8</a:t>
              </a:r>
              <a:r>
                <a:rPr lang="tr-TR" sz="2200" b="1" i="1" dirty="0" smtClean="0">
                  <a:latin typeface="Verdana" panose="020B0604030504040204" pitchFamily="34" charset="0"/>
                  <a:ea typeface="Verdana" panose="020B0604030504040204" pitchFamily="34" charset="0"/>
                  <a:cs typeface="Verdana" panose="020B0604030504040204" pitchFamily="34" charset="0"/>
                </a:rPr>
                <a:t>) </a:t>
              </a:r>
            </a:p>
          </p:txBody>
        </p:sp>
      </p:grpSp>
    </p:spTree>
    <p:extLst>
      <p:ext uri="{BB962C8B-B14F-4D97-AF65-F5344CB8AC3E}">
        <p14:creationId xmlns:p14="http://schemas.microsoft.com/office/powerpoint/2010/main" val="290920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689315" y="211426"/>
            <a:ext cx="8710048" cy="941965"/>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a:latin typeface="Verdana" panose="020B0604030504040204" pitchFamily="34" charset="0"/>
                  <a:ea typeface="Verdana" panose="020B0604030504040204" pitchFamily="34" charset="0"/>
                  <a:cs typeface="Verdana" panose="020B0604030504040204" pitchFamily="34" charset="0"/>
                </a:rPr>
                <a:t>KONTEYNER AĞIRLIK </a:t>
              </a:r>
              <a:r>
                <a:rPr lang="tr-TR" sz="3200" b="1" dirty="0" smtClean="0">
                  <a:latin typeface="Verdana" panose="020B0604030504040204" pitchFamily="34" charset="0"/>
                  <a:ea typeface="Verdana" panose="020B0604030504040204" pitchFamily="34" charset="0"/>
                  <a:cs typeface="Verdana" panose="020B0604030504040204" pitchFamily="34" charset="0"/>
                </a:rPr>
                <a:t>ÖLÇÜMÜ</a:t>
              </a:r>
              <a:endParaRPr lang="tr-TR" sz="3200" b="1" dirty="0">
                <a:latin typeface="Verdana" panose="020B0604030504040204" pitchFamily="34" charset="0"/>
                <a:ea typeface="Verdana" panose="020B0604030504040204" pitchFamily="34" charset="0"/>
                <a:cs typeface="Verdana" panose="020B0604030504040204" pitchFamily="34" charset="0"/>
              </a:endParaRPr>
            </a:p>
          </p:txBody>
        </p:sp>
      </p:gr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65" y="-88746"/>
            <a:ext cx="10515341" cy="7188670"/>
          </a:xfrm>
          <a:prstGeom prst="rect">
            <a:avLst/>
          </a:prstGeom>
        </p:spPr>
      </p:pic>
      <p:sp>
        <p:nvSpPr>
          <p:cNvPr id="4" name="Oval 3"/>
          <p:cNvSpPr/>
          <p:nvPr/>
        </p:nvSpPr>
        <p:spPr>
          <a:xfrm>
            <a:off x="821411" y="3161654"/>
            <a:ext cx="2278251" cy="2404994"/>
          </a:xfrm>
          <a:prstGeom prst="ellipse">
            <a:avLst/>
          </a:prstGeom>
          <a:solidFill>
            <a:schemeClr val="accent1">
              <a:alpha val="0"/>
            </a:schemeClr>
          </a:solid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p>
        </p:txBody>
      </p:sp>
      <p:sp>
        <p:nvSpPr>
          <p:cNvPr id="12" name="Oval 11"/>
          <p:cNvSpPr/>
          <p:nvPr/>
        </p:nvSpPr>
        <p:spPr>
          <a:xfrm>
            <a:off x="7330699" y="3177155"/>
            <a:ext cx="2929185" cy="3502606"/>
          </a:xfrm>
          <a:prstGeom prst="ellipse">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9484962" y="1215383"/>
            <a:ext cx="2446119" cy="2767854"/>
          </a:xfrm>
          <a:prstGeom prst="ellipse">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layt Numarası Yer Tutucusu 4"/>
          <p:cNvSpPr>
            <a:spLocks noGrp="1"/>
          </p:cNvSpPr>
          <p:nvPr>
            <p:ph type="sldNum" sz="quarter" idx="12"/>
          </p:nvPr>
        </p:nvSpPr>
        <p:spPr>
          <a:xfrm>
            <a:off x="10673541" y="6350924"/>
            <a:ext cx="1301306" cy="370551"/>
          </a:xfrm>
        </p:spPr>
        <p:txBody>
          <a:bodyPr/>
          <a:lstStyle/>
          <a:p>
            <a:r>
              <a:rPr lang="tr-TR" dirty="0" smtClean="0">
                <a:latin typeface="Verdana" panose="020B0604030504040204" pitchFamily="34" charset="0"/>
                <a:ea typeface="Verdana" panose="020B0604030504040204" pitchFamily="34" charset="0"/>
                <a:cs typeface="Verdana" panose="020B0604030504040204" pitchFamily="34" charset="0"/>
              </a:rPr>
              <a:t>3</a:t>
            </a:r>
            <a:endParaRPr lang="tr-T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740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092739" y="6339724"/>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30</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741067"/>
            <a:ext cx="10823171" cy="4216539"/>
          </a:xfrm>
          <a:prstGeom prst="rect">
            <a:avLst/>
          </a:prstGeom>
        </p:spPr>
        <p:txBody>
          <a:bodyPr wrap="square">
            <a:spAutoFit/>
          </a:bodyPr>
          <a:lstStyle/>
          <a:p>
            <a:pPr marL="342900" indent="-342900" algn="just">
              <a:buFont typeface="Arial" panose="020B0604020202020204" pitchFamily="34" charset="0"/>
              <a:buChar char="•"/>
            </a:pPr>
            <a:r>
              <a:rPr lang="tr-TR" sz="2200" b="1" dirty="0">
                <a:latin typeface="Verdana" panose="020B0604030504040204" pitchFamily="34" charset="0"/>
                <a:ea typeface="Verdana" panose="020B0604030504040204" pitchFamily="34" charset="0"/>
                <a:cs typeface="Verdana" panose="020B0604030504040204" pitchFamily="34" charset="0"/>
              </a:rPr>
              <a:t>Boş konteynerler için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aranmaz.</a:t>
            </a:r>
            <a:r>
              <a:rPr lang="tr-TR" sz="2200" dirty="0">
                <a:latin typeface="Verdana" panose="020B0604030504040204" pitchFamily="34" charset="0"/>
                <a:ea typeface="Verdana" panose="020B0604030504040204" pitchFamily="34" charset="0"/>
                <a:cs typeface="Verdana" panose="020B0604030504040204" pitchFamily="34" charset="0"/>
              </a:rPr>
              <a:t> Ancak, boş konteynerleri deniz yolu taşımacılığına sunanlar (boş konteynerlerin sahipleri, operatörleri vb.) söz konusu konteynerlerin boş halde olduğundan emin olmak, buna yönelik gerekli prosedürleri oluşturmak ve uygulamak zorundadır.</a:t>
            </a:r>
            <a:r>
              <a:rPr lang="tr-TR" sz="2400" i="1" dirty="0" smtClean="0">
                <a:latin typeface="Verdana" panose="020B0604030504040204" pitchFamily="34" charset="0"/>
                <a:ea typeface="Verdana" panose="020B0604030504040204" pitchFamily="34" charset="0"/>
                <a:cs typeface="Verdana" panose="020B0604030504040204" pitchFamily="34" charset="0"/>
              </a:rPr>
              <a:t>                                                                                                            </a:t>
            </a:r>
          </a:p>
          <a:p>
            <a:pPr algn="just"/>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9.1</a:t>
            </a:r>
            <a:r>
              <a:rPr lang="tr-TR" sz="2000" i="1" dirty="0">
                <a:latin typeface="Verdana" panose="020B0604030504040204" pitchFamily="34" charset="0"/>
                <a:ea typeface="Verdana" panose="020B0604030504040204" pitchFamily="34" charset="0"/>
                <a:cs typeface="Verdana" panose="020B0604030504040204" pitchFamily="34" charset="0"/>
              </a:rPr>
              <a:t>)</a:t>
            </a:r>
            <a:endParaRPr lang="tr-TR" sz="20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i="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b="1" dirty="0">
                <a:latin typeface="Verdana" panose="020B0604030504040204" pitchFamily="34" charset="0"/>
                <a:ea typeface="Verdana" panose="020B0604030504040204" pitchFamily="34" charset="0"/>
                <a:cs typeface="Verdana" panose="020B0604030504040204" pitchFamily="34" charset="0"/>
              </a:rPr>
              <a:t>Kirli halde bulunan tank konteynerler dolu konteyner olarak kabul edilir. </a:t>
            </a:r>
            <a:r>
              <a:rPr lang="tr-TR" sz="2200" dirty="0">
                <a:latin typeface="Verdana" panose="020B0604030504040204" pitchFamily="34" charset="0"/>
                <a:ea typeface="Verdana" panose="020B0604030504040204" pitchFamily="34" charset="0"/>
                <a:cs typeface="Verdana" panose="020B0604030504040204" pitchFamily="34" charset="0"/>
              </a:rPr>
              <a:t>Bu itibarla, söz konusu tank konteynerlerin </a:t>
            </a:r>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bilgisinin bunları deniz yolu taşımacılığına sunanlar tarafından tespit edilerek hat operatörüne, taşıyana ve kıyı tesisi işleticisine bildirilmesi zorunludur</a:t>
            </a:r>
            <a:r>
              <a:rPr lang="tr-TR" sz="2200" dirty="0" smtClean="0">
                <a:latin typeface="Verdana" panose="020B0604030504040204" pitchFamily="34" charset="0"/>
                <a:ea typeface="Verdana" panose="020B0604030504040204" pitchFamily="34" charset="0"/>
                <a:cs typeface="Verdana" panose="020B0604030504040204" pitchFamily="34" charset="0"/>
              </a:rPr>
              <a:t>.</a:t>
            </a:r>
            <a:r>
              <a:rPr lang="tr-TR" sz="2200" b="1" dirty="0" smtClean="0">
                <a:latin typeface="Verdana" panose="020B0604030504040204" pitchFamily="34" charset="0"/>
                <a:ea typeface="Verdana" panose="020B0604030504040204" pitchFamily="34" charset="0"/>
                <a:cs typeface="Verdana" panose="020B0604030504040204" pitchFamily="34" charset="0"/>
              </a:rPr>
              <a:t>                                                </a:t>
            </a:r>
            <a:r>
              <a:rPr lang="tr-TR" sz="2200" dirty="0" smtClean="0">
                <a:latin typeface="Verdana" panose="020B0604030504040204" pitchFamily="34" charset="0"/>
                <a:ea typeface="Verdana" panose="020B0604030504040204" pitchFamily="34" charset="0"/>
                <a:cs typeface="Verdana" panose="020B0604030504040204" pitchFamily="34" charset="0"/>
              </a:rPr>
              <a:t>                                    </a:t>
            </a:r>
            <a:endParaRPr lang="tr-TR" sz="2000"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9.2</a:t>
            </a:r>
            <a:r>
              <a:rPr lang="tr-TR" sz="2000" i="1" dirty="0">
                <a:latin typeface="Verdana" panose="020B0604030504040204" pitchFamily="34" charset="0"/>
                <a:ea typeface="Verdana" panose="020B0604030504040204" pitchFamily="34" charset="0"/>
                <a:cs typeface="Verdana" panose="020B0604030504040204" pitchFamily="34" charset="0"/>
              </a:rPr>
              <a:t>)</a:t>
            </a:r>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BOŞ / KİRLİ KONTEYNER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9) </a:t>
              </a:r>
            </a:p>
          </p:txBody>
        </p:sp>
      </p:grpSp>
    </p:spTree>
    <p:extLst>
      <p:ext uri="{BB962C8B-B14F-4D97-AF65-F5344CB8AC3E}">
        <p14:creationId xmlns:p14="http://schemas.microsoft.com/office/powerpoint/2010/main" val="102106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5897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31</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358692"/>
            <a:ext cx="10823171" cy="4832092"/>
          </a:xfrm>
          <a:prstGeom prst="rect">
            <a:avLst/>
          </a:prstGeom>
        </p:spPr>
        <p:txBody>
          <a:bodyPr wrap="square">
            <a:spAutoFit/>
          </a:bodyPr>
          <a:lstStyle/>
          <a:p>
            <a:pPr marL="342900" indent="-342900" algn="just">
              <a:buFont typeface="Arial" panose="020B0604020202020204" pitchFamily="34" charset="0"/>
              <a:buChar char="•"/>
            </a:pPr>
            <a:r>
              <a:rPr lang="tr-TR" sz="2200" b="1" dirty="0">
                <a:latin typeface="Verdana" panose="020B0604030504040204" pitchFamily="34" charset="0"/>
                <a:ea typeface="Verdana" panose="020B0604030504040204" pitchFamily="34" charset="0"/>
                <a:cs typeface="Verdana" panose="020B0604030504040204" pitchFamily="34" charset="0"/>
              </a:rPr>
              <a:t>Tipine/cinsine bakılmaksızın dolu konteynerlerin </a:t>
            </a: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bilgisinin tespit edilerek ilgili taraflara bildirilmesi zorunludur. </a:t>
            </a:r>
            <a:r>
              <a:rPr lang="tr-TR" sz="2200" dirty="0">
                <a:latin typeface="Verdana" panose="020B0604030504040204" pitchFamily="34" charset="0"/>
                <a:ea typeface="Verdana" panose="020B0604030504040204" pitchFamily="34" charset="0"/>
                <a:cs typeface="Verdana" panose="020B0604030504040204" pitchFamily="34" charset="0"/>
              </a:rPr>
              <a:t>Ancak, birden fazla katlanabilir (üstü, 2 veya 4 kenarı açık - </a:t>
            </a:r>
            <a:r>
              <a:rPr lang="tr-TR" sz="2200" dirty="0" err="1">
                <a:latin typeface="Verdana" panose="020B0604030504040204" pitchFamily="34" charset="0"/>
                <a:ea typeface="Verdana" panose="020B0604030504040204" pitchFamily="34" charset="0"/>
                <a:cs typeface="Verdana" panose="020B0604030504040204" pitchFamily="34" charset="0"/>
              </a:rPr>
              <a:t>flat</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err="1">
                <a:latin typeface="Verdana" panose="020B0604030504040204" pitchFamily="34" charset="0"/>
                <a:ea typeface="Verdana" panose="020B0604030504040204" pitchFamily="34" charset="0"/>
                <a:cs typeface="Verdana" panose="020B0604030504040204" pitchFamily="34" charset="0"/>
              </a:rPr>
              <a:t>rack</a:t>
            </a:r>
            <a:r>
              <a:rPr lang="tr-TR" sz="2200" dirty="0">
                <a:latin typeface="Verdana" panose="020B0604030504040204" pitchFamily="34" charset="0"/>
                <a:ea typeface="Verdana" panose="020B0604030504040204" pitchFamily="34" charset="0"/>
                <a:cs typeface="Verdana" panose="020B0604030504040204" pitchFamily="34" charset="0"/>
              </a:rPr>
              <a:t>) konteyner kullanılarak yapay platform/güverte oluşturulup üzerine ağır yük, proje yük veya benzeri diğer yüklerin konulacağı durumlarda, bu konteynerlerde doğrulanmış brüt ağırlık bilgisi aranmaz.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tr-TR"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Gemi </a:t>
            </a:r>
            <a:r>
              <a:rPr lang="tr-TR" sz="2200" dirty="0">
                <a:latin typeface="Verdana" panose="020B0604030504040204" pitchFamily="34" charset="0"/>
                <a:ea typeface="Verdana" panose="020B0604030504040204" pitchFamily="34" charset="0"/>
                <a:cs typeface="Verdana" panose="020B0604030504040204" pitchFamily="34" charset="0"/>
              </a:rPr>
              <a:t>yükleme planı oluşturulurken bu konteynerlerin dara ağırlıkları ile üzerine konulan yükün ağırlığı dikkate alınarak gemi </a:t>
            </a:r>
            <a:r>
              <a:rPr lang="tr-TR" sz="2200" dirty="0" err="1">
                <a:latin typeface="Verdana" panose="020B0604030504040204" pitchFamily="34" charset="0"/>
                <a:ea typeface="Verdana" panose="020B0604030504040204" pitchFamily="34" charset="0"/>
                <a:cs typeface="Verdana" panose="020B0604030504040204" pitchFamily="34" charset="0"/>
              </a:rPr>
              <a:t>stabilite</a:t>
            </a:r>
            <a:r>
              <a:rPr lang="tr-TR" sz="2200" dirty="0">
                <a:latin typeface="Verdana" panose="020B0604030504040204" pitchFamily="34" charset="0"/>
                <a:ea typeface="Verdana" panose="020B0604030504040204" pitchFamily="34" charset="0"/>
                <a:cs typeface="Verdana" panose="020B0604030504040204" pitchFamily="34" charset="0"/>
              </a:rPr>
              <a:t> hesaplarında kullanılır. </a:t>
            </a:r>
            <a:r>
              <a:rPr lang="tr-TR" sz="2200" b="1" dirty="0">
                <a:latin typeface="Verdana" panose="020B0604030504040204" pitchFamily="34" charset="0"/>
                <a:ea typeface="Verdana" panose="020B0604030504040204" pitchFamily="34" charset="0"/>
                <a:cs typeface="Verdana" panose="020B0604030504040204" pitchFamily="34" charset="0"/>
              </a:rPr>
              <a:t>Bu nedenle, söz konusu konteynerlerin dara ağırlıkları ile üzerine konulacak yükün ağırlığı hat operatörüne, taşıyana ve kıyı tesisi işleticisine bildirilir.</a:t>
            </a:r>
            <a:r>
              <a:rPr lang="tr-TR" sz="2200" b="1" dirty="0" smtClean="0">
                <a:latin typeface="Verdana" panose="020B0604030504040204" pitchFamily="34" charset="0"/>
                <a:ea typeface="Verdana" panose="020B0604030504040204" pitchFamily="34" charset="0"/>
                <a:cs typeface="Verdana" panose="020B0604030504040204" pitchFamily="34" charset="0"/>
              </a:rPr>
              <a:t>                                                                                    </a:t>
            </a:r>
            <a:endParaRPr lang="tr-TR" sz="2000" b="1"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10)</a:t>
            </a:r>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AĞIR/PROJE YÜKLER, VB.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10) </a:t>
              </a:r>
            </a:p>
          </p:txBody>
        </p:sp>
      </p:grpSp>
    </p:spTree>
    <p:extLst>
      <p:ext uri="{BB962C8B-B14F-4D97-AF65-F5344CB8AC3E}">
        <p14:creationId xmlns:p14="http://schemas.microsoft.com/office/powerpoint/2010/main" val="3372088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109363" y="6368033"/>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32</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142567"/>
            <a:ext cx="10823171" cy="5586145"/>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Verdana" panose="020B0604030504040204" pitchFamily="34" charset="0"/>
                <a:ea typeface="Verdana" panose="020B0604030504040204" pitchFamily="34" charset="0"/>
                <a:cs typeface="Verdana" panose="020B0604030504040204" pitchFamily="34" charset="0"/>
              </a:rPr>
              <a:t>Dolu konteynerin </a:t>
            </a:r>
            <a:r>
              <a:rPr lang="tr-TR" sz="2200" dirty="0" err="1" smtClean="0">
                <a:latin typeface="Verdana" panose="020B0604030504040204" pitchFamily="34" charset="0"/>
                <a:ea typeface="Verdana" panose="020B0604030504040204" pitchFamily="34" charset="0"/>
                <a:cs typeface="Verdana" panose="020B0604030504040204" pitchFamily="34" charset="0"/>
              </a:rPr>
              <a:t>DBA’sının</a:t>
            </a:r>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200" dirty="0">
                <a:latin typeface="Verdana" panose="020B0604030504040204" pitchFamily="34" charset="0"/>
                <a:ea typeface="Verdana" panose="020B0604030504040204" pitchFamily="34" charset="0"/>
                <a:cs typeface="Verdana" panose="020B0604030504040204" pitchFamily="34" charset="0"/>
              </a:rPr>
              <a:t>yanlış veya hatalı bildirildiğinin tespit edilmesi </a:t>
            </a:r>
            <a:r>
              <a:rPr lang="tr-TR" sz="2200" dirty="0" smtClean="0">
                <a:latin typeface="Verdana" panose="020B0604030504040204" pitchFamily="34" charset="0"/>
                <a:ea typeface="Verdana" panose="020B0604030504040204" pitchFamily="34" charset="0"/>
                <a:cs typeface="Verdana" panose="020B0604030504040204" pitchFamily="34" charset="0"/>
              </a:rPr>
              <a:t>durumunda; </a:t>
            </a:r>
            <a:r>
              <a:rPr lang="tr-TR" sz="2200" dirty="0" err="1">
                <a:latin typeface="Verdana" panose="020B0604030504040204" pitchFamily="34" charset="0"/>
                <a:ea typeface="Verdana" panose="020B0604030504040204" pitchFamily="34" charset="0"/>
                <a:cs typeface="Verdana" panose="020B0604030504040204" pitchFamily="34" charset="0"/>
              </a:rPr>
              <a:t>sözkonusu</a:t>
            </a:r>
            <a:r>
              <a:rPr lang="tr-TR" sz="2200" dirty="0">
                <a:latin typeface="Verdana" panose="020B0604030504040204" pitchFamily="34" charset="0"/>
                <a:ea typeface="Verdana" panose="020B0604030504040204" pitchFamily="34" charset="0"/>
                <a:cs typeface="Verdana" panose="020B0604030504040204" pitchFamily="34" charset="0"/>
              </a:rPr>
              <a:t> bildirimi yapan tarafından bu yanlışlık veya </a:t>
            </a:r>
            <a:r>
              <a:rPr lang="tr-TR" sz="2200" dirty="0" smtClean="0">
                <a:latin typeface="Verdana" panose="020B0604030504040204" pitchFamily="34" charset="0"/>
                <a:ea typeface="Verdana" panose="020B0604030504040204" pitchFamily="34" charset="0"/>
                <a:cs typeface="Verdana" panose="020B0604030504040204" pitchFamily="34" charset="0"/>
              </a:rPr>
              <a:t>hata </a:t>
            </a:r>
            <a:r>
              <a:rPr lang="tr-TR" sz="2200" dirty="0">
                <a:latin typeface="Verdana" panose="020B0604030504040204" pitchFamily="34" charset="0"/>
                <a:ea typeface="Verdana" panose="020B0604030504040204" pitchFamily="34" charset="0"/>
                <a:cs typeface="Verdana" panose="020B0604030504040204" pitchFamily="34" charset="0"/>
              </a:rPr>
              <a:t>konteyner gemiye yüklenmeden önce düzeltilir</a:t>
            </a:r>
            <a:r>
              <a:rPr lang="tr-TR" sz="2200" dirty="0" smtClean="0">
                <a:latin typeface="Verdana" panose="020B0604030504040204" pitchFamily="34" charset="0"/>
                <a:ea typeface="Verdana" panose="020B0604030504040204" pitchFamily="34" charset="0"/>
                <a:cs typeface="Verdana" panose="020B0604030504040204" pitchFamily="34" charset="0"/>
              </a:rPr>
              <a:t>.</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(madde 11.1)</a:t>
            </a:r>
          </a:p>
          <a:p>
            <a:pPr algn="just"/>
            <a:endParaRPr lang="tr-TR" sz="1100" i="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Yanlış veya </a:t>
            </a:r>
            <a:r>
              <a:rPr lang="tr-TR" sz="2200" dirty="0">
                <a:latin typeface="Verdana" panose="020B0604030504040204" pitchFamily="34" charset="0"/>
                <a:ea typeface="Verdana" panose="020B0604030504040204" pitchFamily="34" charset="0"/>
                <a:cs typeface="Verdana" panose="020B0604030504040204" pitchFamily="34" charset="0"/>
              </a:rPr>
              <a:t>hatalı bildirimler ile bunlara yönelik yapılan düzeltmelere ilişkin kayıtların düzenli tutulması ve İdare tarafından istendiğinde sunulması zorunludur</a:t>
            </a:r>
            <a:r>
              <a:rPr lang="tr-TR" sz="2200" dirty="0" smtClean="0">
                <a:latin typeface="Verdana" panose="020B0604030504040204" pitchFamily="34" charset="0"/>
                <a:ea typeface="Verdana" panose="020B0604030504040204" pitchFamily="34" charset="0"/>
                <a:cs typeface="Verdana" panose="020B0604030504040204" pitchFamily="34" charset="0"/>
              </a:rPr>
              <a:t>.</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11.2)</a:t>
            </a:r>
          </a:p>
          <a:p>
            <a:pPr algn="just"/>
            <a:endParaRPr lang="tr-TR" sz="11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dirty="0">
                <a:latin typeface="Verdana" panose="020B0604030504040204" pitchFamily="34" charset="0"/>
                <a:ea typeface="Verdana" panose="020B0604030504040204" pitchFamily="34" charset="0"/>
                <a:cs typeface="Verdana" panose="020B0604030504040204" pitchFamily="34" charset="0"/>
              </a:rPr>
              <a:t>Yöntem-2 kapsamında dolu konteynerin brüt ağırlığını tespit ederek doğrulayan yükletenin, yanlış veya hatalı bildirimlerinin kayıt altına alınması ve bu bildirimlerin düzeltilmesinde uygunsuzluk tespit edilmesi halinde, Yöntem-2’ye yönelik yetkileri İdare tarafından yapılan değerlendirme sonucunda uygunsuzluğun derecesine bağlı olarak askıya alınabilir veya iptal edilebilir.</a:t>
            </a:r>
            <a:r>
              <a:rPr lang="tr-TR" sz="2200" b="1" dirty="0" smtClean="0">
                <a:latin typeface="Verdana" panose="020B0604030504040204" pitchFamily="34" charset="0"/>
                <a:ea typeface="Verdana" panose="020B0604030504040204" pitchFamily="34" charset="0"/>
                <a:cs typeface="Verdana" panose="020B0604030504040204" pitchFamily="34" charset="0"/>
              </a:rPr>
              <a:t>                                                                                    </a:t>
            </a:r>
            <a:endParaRPr lang="tr-TR" sz="2000" b="1"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11.3)</a:t>
            </a:r>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YANLIŞ BİLDİRİM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11) </a:t>
              </a:r>
            </a:p>
          </p:txBody>
        </p:sp>
      </p:grpSp>
    </p:spTree>
    <p:extLst>
      <p:ext uri="{BB962C8B-B14F-4D97-AF65-F5344CB8AC3E}">
        <p14:creationId xmlns:p14="http://schemas.microsoft.com/office/powerpoint/2010/main" val="2565896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43754"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33</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1425192"/>
            <a:ext cx="10823171" cy="4832092"/>
          </a:xfrm>
          <a:prstGeom prst="rect">
            <a:avLst/>
          </a:prstGeom>
        </p:spPr>
        <p:txBody>
          <a:bodyPr wrap="square">
            <a:spAutoFit/>
          </a:bodyPr>
          <a:lstStyle/>
          <a:p>
            <a:pPr marL="342900" indent="-342900" algn="just">
              <a:buFont typeface="Arial" panose="020B0604020202020204" pitchFamily="34" charset="0"/>
              <a:buChar char="•"/>
            </a:pP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bulunmayan dolu konteyneri tesisine kabul eden kıyı tesisi işleticisi, gemiye yüklemeden önce söz konusu konteynerin brüt ağırlığını Yöntem-1 uyarınca tespit ederek veya ettirerek yükletene ve taşıyana/hat operatörüne basılı olarak veya elektronik ortamda bildirmek zorundadır. </a:t>
            </a:r>
            <a:r>
              <a:rPr lang="tr-TR" sz="2200" dirty="0">
                <a:latin typeface="Verdana" panose="020B0604030504040204" pitchFamily="34" charset="0"/>
                <a:ea typeface="Verdana" panose="020B0604030504040204" pitchFamily="34" charset="0"/>
                <a:cs typeface="Verdana" panose="020B0604030504040204" pitchFamily="34" charset="0"/>
              </a:rPr>
              <a:t>Bu durum yükletenin dolu konteynere ilişkin </a:t>
            </a:r>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tespitine ve bildirimine ilişkin sorumluluğunu ortadan kaldırmaz.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(madde 12.1)</a:t>
            </a:r>
          </a:p>
          <a:p>
            <a:pPr algn="just"/>
            <a:endParaRPr lang="tr-TR" sz="2200" i="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tr-TR" sz="2200" b="1" dirty="0" smtClean="0">
                <a:latin typeface="Verdana" panose="020B0604030504040204" pitchFamily="34" charset="0"/>
                <a:ea typeface="Verdana" panose="020B0604030504040204" pitchFamily="34" charset="0"/>
                <a:cs typeface="Verdana" panose="020B0604030504040204" pitchFamily="34" charset="0"/>
              </a:rPr>
              <a:t>DBA </a:t>
            </a:r>
            <a:r>
              <a:rPr lang="tr-TR" sz="2200" b="1" dirty="0">
                <a:latin typeface="Verdana" panose="020B0604030504040204" pitchFamily="34" charset="0"/>
                <a:ea typeface="Verdana" panose="020B0604030504040204" pitchFamily="34" charset="0"/>
                <a:cs typeface="Verdana" panose="020B0604030504040204" pitchFamily="34" charset="0"/>
              </a:rPr>
              <a:t>bilgisi bulunmayan hiçbir dolu konteyner gemiye yüklenemez. </a:t>
            </a:r>
            <a:r>
              <a:rPr lang="tr-TR" sz="2200" dirty="0">
                <a:latin typeface="Verdana" panose="020B0604030504040204" pitchFamily="34" charset="0"/>
                <a:ea typeface="Verdana" panose="020B0604030504040204" pitchFamily="34" charset="0"/>
                <a:cs typeface="Verdana" panose="020B0604030504040204" pitchFamily="34" charset="0"/>
              </a:rPr>
              <a:t>Taşıyan ve kıyı tesisi işleticisi </a:t>
            </a:r>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bilgisi bulunmayan dolu konteynerlerin gemilere yüklenmemesine yönelik belgeye dayalı prosedürler oluşturur ve bunları uygular.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12.2)</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DBA’SİZ KONTEYNER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12) </a:t>
              </a:r>
            </a:p>
          </p:txBody>
        </p:sp>
      </p:grpSp>
    </p:spTree>
    <p:extLst>
      <p:ext uri="{BB962C8B-B14F-4D97-AF65-F5344CB8AC3E}">
        <p14:creationId xmlns:p14="http://schemas.microsoft.com/office/powerpoint/2010/main" val="397519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36901" y="6368876"/>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34</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581895" y="2372817"/>
            <a:ext cx="10823171" cy="1785104"/>
          </a:xfrm>
          <a:prstGeom prst="rect">
            <a:avLst/>
          </a:prstGeom>
        </p:spPr>
        <p:txBody>
          <a:bodyPr wrap="square">
            <a:spAutoFit/>
          </a:bodyPr>
          <a:lstStyle/>
          <a:p>
            <a:pPr marL="342900" indent="-342900" algn="just">
              <a:buFont typeface="Arial" panose="020B0604020202020204" pitchFamily="34" charset="0"/>
              <a:buChar char="•"/>
            </a:pPr>
            <a:r>
              <a:rPr lang="tr-TR" sz="2200" dirty="0" smtClean="0">
                <a:latin typeface="Verdana" panose="020B0604030504040204" pitchFamily="34" charset="0"/>
                <a:ea typeface="Verdana" panose="020B0604030504040204" pitchFamily="34" charset="0"/>
                <a:cs typeface="Verdana" panose="020B0604030504040204" pitchFamily="34" charset="0"/>
              </a:rPr>
              <a:t>Dolu </a:t>
            </a:r>
            <a:r>
              <a:rPr lang="tr-TR" sz="2200" dirty="0">
                <a:latin typeface="Verdana" panose="020B0604030504040204" pitchFamily="34" charset="0"/>
                <a:ea typeface="Verdana" panose="020B0604030504040204" pitchFamily="34" charset="0"/>
                <a:cs typeface="Verdana" panose="020B0604030504040204" pitchFamily="34" charset="0"/>
              </a:rPr>
              <a:t>konteynerin brüt ağırlığının kıyı tesisi işleticisi tarafından tespit edilip edilemeyeceği, tespit edilebilecekse bunun nasıl yapılacağı, maliyetinin ne olacağı ve bu maliyetin nasıl karşılanacağı hususu ticari taraflar arasında yapılacak olan sözleşme ile belirlenir.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12.3)</a:t>
            </a:r>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49628" y="95052"/>
            <a:ext cx="11920451" cy="95216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60" y="1450006"/>
              <a:ext cx="2073080"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DBA’SİZ KONTEYNER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12) </a:t>
              </a:r>
            </a:p>
          </p:txBody>
        </p:sp>
      </p:grpSp>
    </p:spTree>
    <p:extLst>
      <p:ext uri="{BB962C8B-B14F-4D97-AF65-F5344CB8AC3E}">
        <p14:creationId xmlns:p14="http://schemas.microsoft.com/office/powerpoint/2010/main" val="868637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880" y="1858875"/>
            <a:ext cx="11837323" cy="2663242"/>
          </a:xfrm>
        </p:spPr>
        <p:txBody>
          <a:bodyPr>
            <a:normAutofit/>
          </a:bodyPr>
          <a:lstStyle/>
          <a:p>
            <a:pPr marL="0" indent="0" algn="ctr">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III. BÖLÜM</a:t>
            </a: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Sorumluluklar</a:t>
            </a:r>
          </a:p>
        </p:txBody>
      </p:sp>
      <p:sp>
        <p:nvSpPr>
          <p:cNvPr id="4" name="Slayt Numarası Yer Tutucusu 3"/>
          <p:cNvSpPr>
            <a:spLocks noGrp="1"/>
          </p:cNvSpPr>
          <p:nvPr>
            <p:ph type="sldNum" sz="quarter" idx="12"/>
          </p:nvPr>
        </p:nvSpPr>
        <p:spPr>
          <a:xfrm>
            <a:off x="9277003" y="6343824"/>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35</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688850"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3465159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9215022" y="645610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36</a:t>
            </a:fld>
            <a:endParaRPr lang="tr-TR"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Diyagram 5"/>
          <p:cNvGraphicFramePr/>
          <p:nvPr>
            <p:extLst>
              <p:ext uri="{D42A27DB-BD31-4B8C-83A1-F6EECF244321}">
                <p14:modId xmlns:p14="http://schemas.microsoft.com/office/powerpoint/2010/main" val="741790606"/>
              </p:ext>
            </p:extLst>
          </p:nvPr>
        </p:nvGraphicFramePr>
        <p:xfrm>
          <a:off x="116378" y="1263534"/>
          <a:ext cx="11953702" cy="5137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 6"/>
          <p:cNvGrpSpPr/>
          <p:nvPr/>
        </p:nvGrpSpPr>
        <p:grpSpPr>
          <a:xfrm>
            <a:off x="232757" y="163627"/>
            <a:ext cx="11720946" cy="775711"/>
            <a:chOff x="860" y="1423522"/>
            <a:chExt cx="2073080" cy="1815196"/>
          </a:xfrm>
        </p:grpSpPr>
        <p:sp>
          <p:nvSpPr>
            <p:cNvPr id="8" name="Yuvarlatılmış Dikdörtgen 7"/>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SORUMLULUKLAR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13)</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534211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10503"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37</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665020" y="1641291"/>
            <a:ext cx="10823171" cy="3816429"/>
          </a:xfrm>
          <a:prstGeom prst="rect">
            <a:avLst/>
          </a:prstGeom>
        </p:spPr>
        <p:txBody>
          <a:bodyPr wrap="square">
            <a:spAutoFit/>
          </a:bodyPr>
          <a:lstStyle/>
          <a:p>
            <a:pPr algn="just"/>
            <a:r>
              <a:rPr lang="tr-TR" sz="2200" b="1" dirty="0" smtClean="0">
                <a:latin typeface="Verdana" panose="020B0604030504040204" pitchFamily="34" charset="0"/>
                <a:ea typeface="Verdana" panose="020B0604030504040204" pitchFamily="34" charset="0"/>
                <a:cs typeface="Verdana" panose="020B0604030504040204" pitchFamily="34" charset="0"/>
              </a:rPr>
              <a:t>Tüm </a:t>
            </a:r>
            <a:r>
              <a:rPr lang="tr-TR" sz="2200" b="1" dirty="0">
                <a:latin typeface="Verdana" panose="020B0604030504040204" pitchFamily="34" charset="0"/>
                <a:ea typeface="Verdana" panose="020B0604030504040204" pitchFamily="34" charset="0"/>
                <a:cs typeface="Verdana" panose="020B0604030504040204" pitchFamily="34" charset="0"/>
              </a:rPr>
              <a:t>taraflar; </a:t>
            </a:r>
            <a:r>
              <a:rPr lang="tr-TR" sz="2200" dirty="0">
                <a:latin typeface="Verdana" panose="020B0604030504040204" pitchFamily="34" charset="0"/>
                <a:ea typeface="Verdana" panose="020B0604030504040204" pitchFamily="34" charset="0"/>
                <a:cs typeface="Verdana" panose="020B0604030504040204" pitchFamily="34" charset="0"/>
              </a:rPr>
              <a:t>taşımacılığı emniyetli, güvenli ve çevreye zararsız şekilde yapmak ve olası kazaları engelleyebilmek için gerekli olan tüm önlemleri almak zorundadır. </a:t>
            </a: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13.1)</a:t>
            </a:r>
          </a:p>
          <a:p>
            <a:pPr algn="just"/>
            <a:endParaRPr lang="tr-TR" sz="2000" i="1"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a:latin typeface="Verdana" panose="020B0604030504040204" pitchFamily="34" charset="0"/>
                <a:ea typeface="Verdana" panose="020B0604030504040204" pitchFamily="34" charset="0"/>
                <a:cs typeface="Verdana" panose="020B0604030504040204" pitchFamily="34" charset="0"/>
              </a:rPr>
              <a:t>Tedarik zinciri kapsamında dolu konteyner hareketlerinin emniyetli ve etkin bir şekilde gerçekleştirilmesini sağlamak üzere dolu konteynere ait </a:t>
            </a:r>
            <a:r>
              <a:rPr lang="tr-TR" sz="2200" b="1" dirty="0" smtClean="0">
                <a:latin typeface="Verdana" panose="020B0604030504040204" pitchFamily="34" charset="0"/>
                <a:ea typeface="Verdana" panose="020B0604030504040204" pitchFamily="34" charset="0"/>
                <a:cs typeface="Verdana" panose="020B0604030504040204" pitchFamily="34" charset="0"/>
              </a:rPr>
              <a:t>DBA bilgisinin </a:t>
            </a:r>
            <a:r>
              <a:rPr lang="tr-TR" sz="2200" b="1" dirty="0">
                <a:latin typeface="Verdana" panose="020B0604030504040204" pitchFamily="34" charset="0"/>
                <a:ea typeface="Verdana" panose="020B0604030504040204" pitchFamily="34" charset="0"/>
                <a:cs typeface="Verdana" panose="020B0604030504040204" pitchFamily="34" charset="0"/>
              </a:rPr>
              <a:t>ilgili taraflar arasında mümkün olduğunca hızlı bir şekilde iletilmesi sağlanır. </a:t>
            </a:r>
            <a:endParaRPr lang="tr-TR" sz="22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13.2)</a:t>
            </a:r>
            <a:endParaRPr lang="tr-TR" sz="20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16" name="Grup 15"/>
          <p:cNvGrpSpPr/>
          <p:nvPr/>
        </p:nvGrpSpPr>
        <p:grpSpPr>
          <a:xfrm>
            <a:off x="232757" y="180252"/>
            <a:ext cx="11720946" cy="775711"/>
            <a:chOff x="860" y="1423522"/>
            <a:chExt cx="2073080" cy="1815196"/>
          </a:xfrm>
        </p:grpSpPr>
        <p:sp>
          <p:nvSpPr>
            <p:cNvPr id="17" name="Yuvarlatılmış Dikdörtgen 16"/>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SORUMLULUKLAR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13)</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96782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9210503" y="6343824"/>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38</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5" name="Dikdörtgen 4"/>
          <p:cNvSpPr/>
          <p:nvPr/>
        </p:nvSpPr>
        <p:spPr>
          <a:xfrm>
            <a:off x="665020" y="1308791"/>
            <a:ext cx="10823171" cy="4770537"/>
          </a:xfrm>
          <a:prstGeom prst="rect">
            <a:avLst/>
          </a:prstGeom>
        </p:spPr>
        <p:txBody>
          <a:bodyPr wrap="square">
            <a:spAutoFit/>
          </a:bodyPr>
          <a:lstStyle/>
          <a:p>
            <a:pPr algn="just"/>
            <a:r>
              <a:rPr lang="tr-TR" sz="2200" dirty="0">
                <a:latin typeface="Verdana" panose="020B0604030504040204" pitchFamily="34" charset="0"/>
                <a:ea typeface="Verdana" panose="020B0604030504040204" pitchFamily="34" charset="0"/>
                <a:cs typeface="Verdana" panose="020B0604030504040204" pitchFamily="34" charset="0"/>
              </a:rPr>
              <a:t>Gemi yükleme planının etkin ve emniyetli bir şekilde yapılabilmesini, yükletenlerce dolu konteynerlerin doğrulanmış brüt ağırlık bilgilerinin elde edilerek kıyı tesisine belirlenen zaman diliminde ulaştırılmasını ve bu süreçte meydana gelebilecek istenmeyen durumların önlenmesini temin etmek üzere; hat operatörleri ve/veya taşıyanlar tarafından konteyner işlemlerinin kapanış zamanları (</a:t>
            </a:r>
            <a:r>
              <a:rPr lang="tr-TR" sz="2200" dirty="0" err="1">
                <a:latin typeface="Verdana" panose="020B0604030504040204" pitchFamily="34" charset="0"/>
                <a:ea typeface="Verdana" panose="020B0604030504040204" pitchFamily="34" charset="0"/>
                <a:cs typeface="Verdana" panose="020B0604030504040204" pitchFamily="34" charset="0"/>
              </a:rPr>
              <a:t>cut</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err="1">
                <a:latin typeface="Verdana" panose="020B0604030504040204" pitchFamily="34" charset="0"/>
                <a:ea typeface="Verdana" panose="020B0604030504040204" pitchFamily="34" charset="0"/>
                <a:cs typeface="Verdana" panose="020B0604030504040204" pitchFamily="34" charset="0"/>
              </a:rPr>
              <a:t>off</a:t>
            </a:r>
            <a:r>
              <a:rPr lang="tr-TR" sz="2200" dirty="0">
                <a:latin typeface="Verdana" panose="020B0604030504040204" pitchFamily="34" charset="0"/>
                <a:ea typeface="Verdana" panose="020B0604030504040204" pitchFamily="34" charset="0"/>
                <a:cs typeface="Verdana" panose="020B0604030504040204" pitchFamily="34" charset="0"/>
              </a:rPr>
              <a:t> </a:t>
            </a:r>
            <a:r>
              <a:rPr lang="tr-TR" sz="2200" dirty="0" err="1">
                <a:latin typeface="Verdana" panose="020B0604030504040204" pitchFamily="34" charset="0"/>
                <a:ea typeface="Verdana" panose="020B0604030504040204" pitchFamily="34" charset="0"/>
                <a:cs typeface="Verdana" panose="020B0604030504040204" pitchFamily="34" charset="0"/>
              </a:rPr>
              <a:t>times</a:t>
            </a:r>
            <a:r>
              <a:rPr lang="tr-TR" sz="2200" dirty="0">
                <a:latin typeface="Verdana" panose="020B0604030504040204" pitchFamily="34" charset="0"/>
                <a:ea typeface="Verdana" panose="020B0604030504040204" pitchFamily="34" charset="0"/>
                <a:cs typeface="Verdana" panose="020B0604030504040204" pitchFamily="34" charset="0"/>
              </a:rPr>
              <a:t>) önceden ilgili taraflara bildirilir. Bu bildirimin formatı ve nasıl yapılacağı hususu ilgili taraflarca belirlenir. </a:t>
            </a:r>
            <a:r>
              <a:rPr lang="tr-TR" sz="2200" dirty="0" smtClean="0">
                <a:latin typeface="Verdana" panose="020B0604030504040204" pitchFamily="34" charset="0"/>
                <a:ea typeface="Verdana" panose="020B0604030504040204" pitchFamily="34" charset="0"/>
                <a:cs typeface="Verdana" panose="020B0604030504040204" pitchFamily="34" charset="0"/>
              </a:rPr>
              <a:t>                                                                                              </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13.4)</a:t>
            </a:r>
          </a:p>
          <a:p>
            <a:endParaRPr lang="tr-TR" sz="1200"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a:latin typeface="Verdana" panose="020B0604030504040204" pitchFamily="34" charset="0"/>
                <a:ea typeface="Verdana" panose="020B0604030504040204" pitchFamily="34" charset="0"/>
                <a:cs typeface="Verdana" panose="020B0604030504040204" pitchFamily="34" charset="0"/>
              </a:rPr>
              <a:t>Dolu konteynerin </a:t>
            </a:r>
            <a:r>
              <a:rPr lang="tr-TR" sz="2200" dirty="0" smtClean="0">
                <a:latin typeface="Verdana" panose="020B0604030504040204" pitchFamily="34" charset="0"/>
                <a:ea typeface="Verdana" panose="020B0604030504040204" pitchFamily="34" charset="0"/>
                <a:cs typeface="Verdana" panose="020B0604030504040204" pitchFamily="34" charset="0"/>
              </a:rPr>
              <a:t>DBA </a:t>
            </a:r>
            <a:r>
              <a:rPr lang="tr-TR" sz="2200" dirty="0">
                <a:latin typeface="Verdana" panose="020B0604030504040204" pitchFamily="34" charset="0"/>
                <a:ea typeface="Verdana" panose="020B0604030504040204" pitchFamily="34" charset="0"/>
                <a:cs typeface="Verdana" panose="020B0604030504040204" pitchFamily="34" charset="0"/>
              </a:rPr>
              <a:t>bilgisinin, ilgili taraflar arasında yanlış, hatalı, eksik bildiriminden veya bildirilmemesinden dolayı doğacak ticari kayıplar ilgili taraflar arasındaki sözleşme hükümlerine tabidir.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4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13.5)</a:t>
            </a:r>
            <a:endParaRPr lang="tr-TR" sz="20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9" name="Grup 8"/>
          <p:cNvGrpSpPr/>
          <p:nvPr/>
        </p:nvGrpSpPr>
        <p:grpSpPr>
          <a:xfrm>
            <a:off x="232757" y="180252"/>
            <a:ext cx="11720946" cy="775711"/>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GENEL SORUMLULUKLAR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13)</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76153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459232521"/>
              </p:ext>
            </p:extLst>
          </p:nvPr>
        </p:nvGraphicFramePr>
        <p:xfrm>
          <a:off x="415635" y="1113905"/>
          <a:ext cx="11388438" cy="4978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 9"/>
          <p:cNvGrpSpPr/>
          <p:nvPr/>
        </p:nvGrpSpPr>
        <p:grpSpPr>
          <a:xfrm>
            <a:off x="166255" y="169862"/>
            <a:ext cx="11870574" cy="765320"/>
            <a:chOff x="860" y="1345154"/>
            <a:chExt cx="2073080" cy="1815196"/>
          </a:xfrm>
        </p:grpSpPr>
        <p:sp>
          <p:nvSpPr>
            <p:cNvPr id="11" name="Yuvarlatılmış Dikdörtgen 10"/>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YÜKLETENİN SORUMLULUKLARI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14)</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Slayt Numarası Yer Tutucusu 1"/>
          <p:cNvSpPr>
            <a:spLocks noGrp="1"/>
          </p:cNvSpPr>
          <p:nvPr>
            <p:ph type="sldNum" sz="quarter" idx="12"/>
          </p:nvPr>
        </p:nvSpPr>
        <p:spPr>
          <a:xfrm>
            <a:off x="9184026"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39</a:t>
            </a:fld>
            <a:endParaRPr lang="tr-T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646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0"/>
            <a:ext cx="12192000" cy="1754326"/>
          </a:xfrm>
          <a:prstGeom prst="rect">
            <a:avLst/>
          </a:prstGeom>
          <a:solidFill>
            <a:schemeClr val="bg1">
              <a:lumMod val="85000"/>
            </a:schemeClr>
          </a:solidFill>
        </p:spPr>
        <p:txBody>
          <a:bodyPr wrap="square">
            <a:spAutoFit/>
          </a:bodyPr>
          <a:lstStyle/>
          <a:p>
            <a:pPr algn="ctr"/>
            <a:endParaRPr lang="tr-TR" dirty="0" smtClean="0">
              <a:latin typeface="Verdana" panose="020B0604030504040204" pitchFamily="34" charset="0"/>
              <a:ea typeface="Verdana" panose="020B0604030504040204" pitchFamily="34" charset="0"/>
              <a:cs typeface="Verdana" panose="020B0604030504040204" pitchFamily="34" charset="0"/>
            </a:endParaRPr>
          </a:p>
          <a:p>
            <a:pPr algn="ctr"/>
            <a:r>
              <a:rPr lang="tr-TR" dirty="0" smtClean="0">
                <a:latin typeface="Verdana" panose="020B0604030504040204" pitchFamily="34" charset="0"/>
                <a:ea typeface="Verdana" panose="020B0604030504040204" pitchFamily="34" charset="0"/>
                <a:cs typeface="Verdana" panose="020B0604030504040204" pitchFamily="34" charset="0"/>
              </a:rPr>
              <a:t>MSC NAPOLI ,  Ocak 2007,  İngiliz Kanalı</a:t>
            </a:r>
          </a:p>
          <a:p>
            <a:endParaRPr lang="tr-TR" dirty="0">
              <a:latin typeface="Verdana" panose="020B0604030504040204" pitchFamily="34" charset="0"/>
              <a:ea typeface="Verdana" panose="020B0604030504040204" pitchFamily="34" charset="0"/>
              <a:cs typeface="Verdana" panose="020B0604030504040204" pitchFamily="34" charset="0"/>
            </a:endParaRPr>
          </a:p>
          <a:p>
            <a:pPr algn="ctr"/>
            <a:r>
              <a:rPr lang="tr-TR" dirty="0" smtClean="0">
                <a:latin typeface="Verdana" panose="020B0604030504040204" pitchFamily="34" charset="0"/>
                <a:ea typeface="Verdana" panose="020B0604030504040204" pitchFamily="34" charset="0"/>
                <a:cs typeface="Verdana" panose="020B0604030504040204" pitchFamily="34" charset="0"/>
              </a:rPr>
              <a:t>Güvertede </a:t>
            </a:r>
            <a:r>
              <a:rPr lang="en-US" dirty="0" smtClean="0">
                <a:latin typeface="Verdana" panose="020B0604030504040204" pitchFamily="34" charset="0"/>
                <a:ea typeface="Verdana" panose="020B0604030504040204" pitchFamily="34" charset="0"/>
                <a:cs typeface="Verdana" panose="020B0604030504040204" pitchFamily="34" charset="0"/>
              </a:rPr>
              <a:t>660 </a:t>
            </a:r>
            <a:r>
              <a:rPr lang="tr-TR" dirty="0" smtClean="0">
                <a:latin typeface="Verdana" panose="020B0604030504040204" pitchFamily="34" charset="0"/>
                <a:ea typeface="Verdana" panose="020B0604030504040204" pitchFamily="34" charset="0"/>
                <a:cs typeface="Verdana" panose="020B0604030504040204" pitchFamily="34" charset="0"/>
              </a:rPr>
              <a:t>konteyner kuru bulundu.</a:t>
            </a:r>
            <a:r>
              <a:rPr lang="en-US" dirty="0" smtClean="0">
                <a:latin typeface="Verdana" panose="020B0604030504040204" pitchFamily="34" charset="0"/>
                <a:ea typeface="Verdana" panose="020B0604030504040204" pitchFamily="34" charset="0"/>
                <a:cs typeface="Verdana" panose="020B0604030504040204" pitchFamily="34" charset="0"/>
              </a:rPr>
              <a:t> </a:t>
            </a:r>
            <a:r>
              <a:rPr lang="tr-TR" dirty="0" smtClean="0">
                <a:latin typeface="Verdana" panose="020B0604030504040204" pitchFamily="34" charset="0"/>
                <a:ea typeface="Verdana" panose="020B0604030504040204" pitchFamily="34" charset="0"/>
                <a:cs typeface="Verdana" panose="020B0604030504040204" pitchFamily="34" charset="0"/>
              </a:rPr>
              <a:t> Bunların 1</a:t>
            </a:r>
            <a:r>
              <a:rPr lang="en-US" dirty="0" smtClean="0">
                <a:latin typeface="Verdana" panose="020B0604030504040204" pitchFamily="34" charset="0"/>
                <a:ea typeface="Verdana" panose="020B0604030504040204" pitchFamily="34" charset="0"/>
                <a:cs typeface="Verdana" panose="020B0604030504040204" pitchFamily="34" charset="0"/>
              </a:rPr>
              <a:t>37 </a:t>
            </a:r>
            <a:r>
              <a:rPr lang="tr-TR" dirty="0" smtClean="0">
                <a:latin typeface="Verdana" panose="020B0604030504040204" pitchFamily="34" charset="0"/>
                <a:ea typeface="Verdana" panose="020B0604030504040204" pitchFamily="34" charset="0"/>
                <a:cs typeface="Verdana" panose="020B0604030504040204" pitchFamily="34" charset="0"/>
              </a:rPr>
              <a:t>tanesi </a:t>
            </a:r>
            <a:r>
              <a:rPr lang="en-US" dirty="0" smtClean="0">
                <a:latin typeface="Verdana" panose="020B0604030504040204" pitchFamily="34" charset="0"/>
                <a:ea typeface="Verdana" panose="020B0604030504040204" pitchFamily="34" charset="0"/>
                <a:cs typeface="Verdana" panose="020B0604030504040204" pitchFamily="34" charset="0"/>
              </a:rPr>
              <a:t>(</a:t>
            </a:r>
            <a:r>
              <a:rPr lang="tr-TR" dirty="0" smtClean="0">
                <a:latin typeface="Verdana" panose="020B0604030504040204" pitchFamily="34" charset="0"/>
                <a:ea typeface="Verdana" panose="020B0604030504040204" pitchFamily="34" charset="0"/>
                <a:cs typeface="Verdana" panose="020B0604030504040204" pitchFamily="34" charset="0"/>
              </a:rPr>
              <a:t>yaklaşık </a:t>
            </a:r>
            <a:r>
              <a:rPr lang="en-US" dirty="0" smtClean="0">
                <a:latin typeface="Verdana" panose="020B0604030504040204" pitchFamily="34" charset="0"/>
                <a:ea typeface="Verdana" panose="020B0604030504040204" pitchFamily="34" charset="0"/>
                <a:cs typeface="Verdana" panose="020B0604030504040204" pitchFamily="34" charset="0"/>
              </a:rPr>
              <a:t>%</a:t>
            </a:r>
            <a:r>
              <a:rPr lang="tr-TR" dirty="0" smtClean="0">
                <a:latin typeface="Verdana" panose="020B0604030504040204" pitchFamily="34" charset="0"/>
                <a:ea typeface="Verdana" panose="020B0604030504040204" pitchFamily="34" charset="0"/>
                <a:cs typeface="Verdana" panose="020B0604030504040204" pitchFamily="34" charset="0"/>
              </a:rPr>
              <a:t> 20 si</a:t>
            </a:r>
            <a:r>
              <a:rPr lang="en-US" dirty="0" smtClean="0">
                <a:latin typeface="Verdana" panose="020B0604030504040204" pitchFamily="34" charset="0"/>
                <a:ea typeface="Verdana" panose="020B0604030504040204" pitchFamily="34" charset="0"/>
                <a:cs typeface="Verdana" panose="020B0604030504040204" pitchFamily="34" charset="0"/>
              </a:rPr>
              <a:t>) shipper</a:t>
            </a:r>
            <a:r>
              <a:rPr lang="tr-TR" dirty="0" smtClean="0">
                <a:latin typeface="Verdana" panose="020B0604030504040204" pitchFamily="34" charset="0"/>
                <a:ea typeface="Verdana" panose="020B0604030504040204" pitchFamily="34" charset="0"/>
                <a:cs typeface="Verdana" panose="020B0604030504040204" pitchFamily="34" charset="0"/>
              </a:rPr>
              <a:t> tarafından deklere edilen ağırlıktan 3 ton daha ağır.  </a:t>
            </a:r>
            <a:r>
              <a:rPr lang="tr-TR" b="1" dirty="0" smtClean="0">
                <a:latin typeface="Verdana" panose="020B0604030504040204" pitchFamily="34" charset="0"/>
                <a:ea typeface="Verdana" panose="020B0604030504040204" pitchFamily="34" charset="0"/>
                <a:cs typeface="Verdana" panose="020B0604030504040204" pitchFamily="34" charset="0"/>
              </a:rPr>
              <a:t>Tespit edilen en büyük ağırlık farkı ise 20 ton</a:t>
            </a:r>
            <a:r>
              <a:rPr lang="tr-TR" b="1" dirty="0">
                <a:latin typeface="Verdana" panose="020B0604030504040204" pitchFamily="34" charset="0"/>
                <a:ea typeface="Verdana" panose="020B0604030504040204" pitchFamily="34" charset="0"/>
                <a:cs typeface="Verdana" panose="020B0604030504040204" pitchFamily="34" charset="0"/>
              </a:rPr>
              <a:t> !</a:t>
            </a:r>
            <a:endParaRPr lang="tr-TR"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b="1" dirty="0" smtClean="0">
                <a:latin typeface="Verdana" panose="020B0604030504040204" pitchFamily="34" charset="0"/>
                <a:ea typeface="Verdana" panose="020B0604030504040204" pitchFamily="34" charset="0"/>
                <a:cs typeface="Verdana" panose="020B0604030504040204" pitchFamily="34" charset="0"/>
              </a:rPr>
              <a:t> </a:t>
            </a:r>
            <a:endParaRPr lang="tr-TR" b="1" dirty="0">
              <a:latin typeface="Verdana" panose="020B0604030504040204" pitchFamily="34" charset="0"/>
              <a:ea typeface="Verdana" panose="020B0604030504040204" pitchFamily="34" charset="0"/>
              <a:cs typeface="Verdana" panose="020B0604030504040204" pitchFamily="34" charset="0"/>
            </a:endParaRPr>
          </a:p>
        </p:txBody>
      </p:sp>
      <p:pic>
        <p:nvPicPr>
          <p:cNvPr id="16" name="Resi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852" y="1993760"/>
            <a:ext cx="6301148" cy="3958143"/>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93761"/>
            <a:ext cx="5818909" cy="3958143"/>
          </a:xfrm>
          <a:prstGeom prst="rect">
            <a:avLst/>
          </a:prstGeom>
        </p:spPr>
      </p:pic>
      <p:sp>
        <p:nvSpPr>
          <p:cNvPr id="5" name="Slayt Numarası Yer Tutucusu 4"/>
          <p:cNvSpPr>
            <a:spLocks noGrp="1"/>
          </p:cNvSpPr>
          <p:nvPr>
            <p:ph type="sldNum" sz="quarter" idx="12"/>
          </p:nvPr>
        </p:nvSpPr>
        <p:spPr>
          <a:xfrm>
            <a:off x="10656916" y="6350924"/>
            <a:ext cx="1301306" cy="370551"/>
          </a:xfrm>
        </p:spPr>
        <p:txBody>
          <a:bodyPr/>
          <a:lstStyle/>
          <a:p>
            <a:r>
              <a:rPr lang="tr-TR" dirty="0">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4163873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975220001"/>
              </p:ext>
            </p:extLst>
          </p:nvPr>
        </p:nvGraphicFramePr>
        <p:xfrm>
          <a:off x="415635" y="1197033"/>
          <a:ext cx="11388438" cy="522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184026"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40</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66255" y="169862"/>
            <a:ext cx="11870574" cy="765320"/>
            <a:chOff x="860" y="1345154"/>
            <a:chExt cx="2073080" cy="1815196"/>
          </a:xfrm>
        </p:grpSpPr>
        <p:sp>
          <p:nvSpPr>
            <p:cNvPr id="8" name="Yuvarlatılmış Dikdörtgen 7"/>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YÜKLETENİN SORUMLULUKLARI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14)</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273895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387256118"/>
              </p:ext>
            </p:extLst>
          </p:nvPr>
        </p:nvGraphicFramePr>
        <p:xfrm>
          <a:off x="432260" y="1230284"/>
          <a:ext cx="11388438" cy="5153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 9"/>
          <p:cNvGrpSpPr/>
          <p:nvPr/>
        </p:nvGrpSpPr>
        <p:grpSpPr>
          <a:xfrm>
            <a:off x="166255" y="169862"/>
            <a:ext cx="11870574" cy="765320"/>
            <a:chOff x="860" y="1345154"/>
            <a:chExt cx="2073080" cy="1815196"/>
          </a:xfrm>
        </p:grpSpPr>
        <p:sp>
          <p:nvSpPr>
            <p:cNvPr id="11" name="Yuvarlatılmış Dikdörtgen 10"/>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KIYI TESİSİNİN SORUMLULUKLARI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15)</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Slayt Numarası Yer Tutucusu 1"/>
          <p:cNvSpPr>
            <a:spLocks noGrp="1"/>
          </p:cNvSpPr>
          <p:nvPr>
            <p:ph type="sldNum" sz="quarter" idx="12"/>
          </p:nvPr>
        </p:nvSpPr>
        <p:spPr>
          <a:xfrm>
            <a:off x="9184026"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41</a:t>
            </a:fld>
            <a:endParaRPr lang="tr-T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4755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3700717574"/>
              </p:ext>
            </p:extLst>
          </p:nvPr>
        </p:nvGraphicFramePr>
        <p:xfrm>
          <a:off x="415635" y="1113905"/>
          <a:ext cx="11388438" cy="4978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184026"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42</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7" name="Grup 6"/>
          <p:cNvGrpSpPr/>
          <p:nvPr/>
        </p:nvGrpSpPr>
        <p:grpSpPr>
          <a:xfrm>
            <a:off x="166255" y="169862"/>
            <a:ext cx="11870574" cy="765320"/>
            <a:chOff x="860" y="1345154"/>
            <a:chExt cx="2073080" cy="1815196"/>
          </a:xfrm>
        </p:grpSpPr>
        <p:sp>
          <p:nvSpPr>
            <p:cNvPr id="8" name="Yuvarlatılmış Dikdörtgen 7"/>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KIYI TESİSİNİN SORUMLULUKLARI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15)</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0605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053014222"/>
              </p:ext>
            </p:extLst>
          </p:nvPr>
        </p:nvGraphicFramePr>
        <p:xfrm>
          <a:off x="288099" y="1213657"/>
          <a:ext cx="11497612" cy="496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23052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43</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6" name="Grup 15"/>
          <p:cNvGrpSpPr/>
          <p:nvPr/>
        </p:nvGrpSpPr>
        <p:grpSpPr>
          <a:xfrm>
            <a:off x="166255" y="169862"/>
            <a:ext cx="11870574" cy="765320"/>
            <a:chOff x="860" y="1345154"/>
            <a:chExt cx="2073080" cy="1815196"/>
          </a:xfrm>
        </p:grpSpPr>
        <p:sp>
          <p:nvSpPr>
            <p:cNvPr id="17" name="Yuvarlatılmış Dikdörtgen 16"/>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TAŞIYANIN SORUMLULUKLARI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16)</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489605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898666496"/>
              </p:ext>
            </p:extLst>
          </p:nvPr>
        </p:nvGraphicFramePr>
        <p:xfrm>
          <a:off x="288099" y="1080659"/>
          <a:ext cx="1174873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23052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44</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6" name="Grup 15"/>
          <p:cNvGrpSpPr/>
          <p:nvPr/>
        </p:nvGrpSpPr>
        <p:grpSpPr>
          <a:xfrm>
            <a:off x="166255" y="169862"/>
            <a:ext cx="11870574" cy="765320"/>
            <a:chOff x="860" y="1345154"/>
            <a:chExt cx="2073080" cy="1815196"/>
          </a:xfrm>
        </p:grpSpPr>
        <p:sp>
          <p:nvSpPr>
            <p:cNvPr id="17" name="Yuvarlatılmış Dikdörtgen 16"/>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HAT OPERATÖRÜNÜN SORUMLUĞU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17)</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04739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1135010339"/>
              </p:ext>
            </p:extLst>
          </p:nvPr>
        </p:nvGraphicFramePr>
        <p:xfrm>
          <a:off x="304724" y="1180407"/>
          <a:ext cx="11748730" cy="555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23052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45</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6" name="Grup 15"/>
          <p:cNvGrpSpPr/>
          <p:nvPr/>
        </p:nvGrpSpPr>
        <p:grpSpPr>
          <a:xfrm>
            <a:off x="166255" y="153236"/>
            <a:ext cx="11870574" cy="1309803"/>
            <a:chOff x="860" y="1345154"/>
            <a:chExt cx="2073080" cy="1815196"/>
          </a:xfrm>
        </p:grpSpPr>
        <p:sp>
          <p:nvSpPr>
            <p:cNvPr id="17" name="Yuvarlatılmış Dikdörtgen 16"/>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TARTI ALETİ OPERATÖRÜNÜN SORUMLULUĞU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18)</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34235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4044610119"/>
              </p:ext>
            </p:extLst>
          </p:nvPr>
        </p:nvGraphicFramePr>
        <p:xfrm>
          <a:off x="288099" y="1629299"/>
          <a:ext cx="1174873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ayt Numarası Yer Tutucusu 1"/>
          <p:cNvSpPr>
            <a:spLocks noGrp="1"/>
          </p:cNvSpPr>
          <p:nvPr>
            <p:ph type="sldNum" sz="quarter" idx="12"/>
          </p:nvPr>
        </p:nvSpPr>
        <p:spPr>
          <a:xfrm>
            <a:off x="923052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46</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6" name="Grup 15"/>
          <p:cNvGrpSpPr/>
          <p:nvPr/>
        </p:nvGrpSpPr>
        <p:grpSpPr>
          <a:xfrm>
            <a:off x="166255" y="153236"/>
            <a:ext cx="11870574" cy="1309803"/>
            <a:chOff x="860" y="1345154"/>
            <a:chExt cx="2073080" cy="1815196"/>
          </a:xfrm>
        </p:grpSpPr>
        <p:sp>
          <p:nvSpPr>
            <p:cNvPr id="17" name="Yuvarlatılmış Dikdörtgen 16"/>
            <p:cNvSpPr/>
            <p:nvPr/>
          </p:nvSpPr>
          <p:spPr>
            <a:xfrm>
              <a:off x="860" y="1345154"/>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TAŞIMA İŞLERİ ORGANİZATÖRÜNÜN SORUMLULUĞU </a:t>
              </a:r>
              <a:r>
                <a:rPr lang="tr-TR" sz="2200" b="1" i="1" dirty="0" smtClean="0">
                  <a:latin typeface="Verdana" panose="020B0604030504040204" pitchFamily="34" charset="0"/>
                  <a:ea typeface="Verdana" panose="020B0604030504040204" pitchFamily="34" charset="0"/>
                  <a:cs typeface="Verdana" panose="020B0604030504040204" pitchFamily="34" charset="0"/>
                </a:rPr>
                <a:t>(madde 19)</a:t>
              </a:r>
              <a:endParaRPr lang="tr-TR" sz="22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508794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880" y="1975250"/>
            <a:ext cx="11837323" cy="2330733"/>
          </a:xfrm>
        </p:spPr>
        <p:txBody>
          <a:bodyPr>
            <a:normAutofit/>
          </a:bodyPr>
          <a:lstStyle/>
          <a:p>
            <a:pPr marL="0" indent="0" algn="ctr">
              <a:buNone/>
            </a:pPr>
            <a:endParaRPr lang="tr-TR" sz="3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IV. BÖLÜM</a:t>
            </a:r>
          </a:p>
          <a:p>
            <a:pPr marL="0" indent="0" algn="ctr">
              <a:buNone/>
            </a:pPr>
            <a:endParaRPr lang="tr-TR" sz="32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Doğrulanmış Brüt Ağırlığın Tespit Yöntemleri</a:t>
            </a:r>
          </a:p>
        </p:txBody>
      </p:sp>
      <p:sp>
        <p:nvSpPr>
          <p:cNvPr id="4" name="Slayt Numarası Yer Tutucusu 3"/>
          <p:cNvSpPr>
            <a:spLocks noGrp="1"/>
          </p:cNvSpPr>
          <p:nvPr>
            <p:ph type="sldNum" sz="quarter" idx="12"/>
          </p:nvPr>
        </p:nvSpPr>
        <p:spPr>
          <a:xfrm>
            <a:off x="91592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47</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688850"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4244408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94335" y="1340127"/>
            <a:ext cx="7172414" cy="5016758"/>
          </a:xfrm>
          <a:prstGeom prst="rect">
            <a:avLst/>
          </a:prstGeom>
        </p:spPr>
        <p:txBody>
          <a:bodyPr wrap="square">
            <a:spAutoFit/>
          </a:bodyPr>
          <a:lstStyle/>
          <a:p>
            <a:pPr algn="just"/>
            <a:r>
              <a:rPr lang="tr-TR" sz="2000" dirty="0">
                <a:latin typeface="Verdana" panose="020B0604030504040204" pitchFamily="34" charset="0"/>
                <a:ea typeface="Verdana" panose="020B0604030504040204" pitchFamily="34" charset="0"/>
                <a:cs typeface="Verdana" panose="020B0604030504040204" pitchFamily="34" charset="0"/>
              </a:rPr>
              <a:t>Y</a:t>
            </a:r>
            <a:r>
              <a:rPr lang="tr-TR" sz="2000" dirty="0" smtClean="0">
                <a:latin typeface="Verdana" panose="020B0604030504040204" pitchFamily="34" charset="0"/>
                <a:ea typeface="Verdana" panose="020B0604030504040204" pitchFamily="34" charset="0"/>
                <a:cs typeface="Verdana" panose="020B0604030504040204" pitchFamily="34" charset="0"/>
              </a:rPr>
              <a:t>üklenip </a:t>
            </a:r>
            <a:r>
              <a:rPr lang="tr-TR" sz="2000" dirty="0">
                <a:latin typeface="Verdana" panose="020B0604030504040204" pitchFamily="34" charset="0"/>
                <a:ea typeface="Verdana" panose="020B0604030504040204" pitchFamily="34" charset="0"/>
                <a:cs typeface="Verdana" panose="020B0604030504040204" pitchFamily="34" charset="0"/>
              </a:rPr>
              <a:t>kapatılan </a:t>
            </a:r>
            <a:r>
              <a:rPr lang="tr-TR" sz="2000" dirty="0" smtClean="0">
                <a:latin typeface="Verdana" panose="020B0604030504040204" pitchFamily="34" charset="0"/>
                <a:ea typeface="Verdana" panose="020B0604030504040204" pitchFamily="34" charset="0"/>
                <a:cs typeface="Verdana" panose="020B0604030504040204" pitchFamily="34" charset="0"/>
              </a:rPr>
              <a:t>bir konteynerin tartılarak bürüt ağırlığının tespitidir.</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Tartım için BST Bakanlığı </a:t>
            </a:r>
            <a:r>
              <a:rPr lang="tr-TR" sz="2000" dirty="0" err="1" smtClean="0">
                <a:latin typeface="Verdana" panose="020B0604030504040204" pitchFamily="34" charset="0"/>
                <a:ea typeface="Verdana" panose="020B0604030504040204" pitchFamily="34" charset="0"/>
                <a:cs typeface="Verdana" panose="020B0604030504040204" pitchFamily="34" charset="0"/>
              </a:rPr>
              <a:t>muayeneli</a:t>
            </a:r>
            <a:r>
              <a:rPr lang="tr-TR" sz="2000" dirty="0" smtClean="0">
                <a:latin typeface="Verdana" panose="020B0604030504040204" pitchFamily="34" charset="0"/>
                <a:ea typeface="Verdana" panose="020B0604030504040204" pitchFamily="34" charset="0"/>
                <a:cs typeface="Verdana" panose="020B0604030504040204" pitchFamily="34" charset="0"/>
              </a:rPr>
              <a:t> + 6 aylık periyotlarla kalibrasyonu yapılan tartı aleti kullanılır.</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Tartım yükleten veya yetkilendirdiği 3. şahıs tarafından yapılır</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Tartım aşağıdaki gibi yapılabilir: </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Sadece dolu konteyner tartılarak,</a:t>
            </a: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Dolu konteynerin üzerinde bulunan tır/şasi/</a:t>
            </a:r>
            <a:r>
              <a:rPr lang="tr-TR" sz="2000" dirty="0" err="1" smtClean="0">
                <a:latin typeface="Verdana" panose="020B0604030504040204" pitchFamily="34" charset="0"/>
                <a:ea typeface="Verdana" panose="020B0604030504040204" pitchFamily="34" charset="0"/>
                <a:cs typeface="Verdana" panose="020B0604030504040204" pitchFamily="34" charset="0"/>
              </a:rPr>
              <a:t>dorse</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dirty="0" err="1" smtClean="0">
                <a:latin typeface="Verdana" panose="020B0604030504040204" pitchFamily="34" charset="0"/>
                <a:ea typeface="Verdana" panose="020B0604030504040204" pitchFamily="34" charset="0"/>
                <a:cs typeface="Verdana" panose="020B0604030504040204" pitchFamily="34" charset="0"/>
              </a:rPr>
              <a:t>konteynerli</a:t>
            </a:r>
            <a:r>
              <a:rPr lang="tr-TR" sz="2000" dirty="0" smtClean="0">
                <a:latin typeface="Verdana" panose="020B0604030504040204" pitchFamily="34" charset="0"/>
                <a:ea typeface="Verdana" panose="020B0604030504040204" pitchFamily="34" charset="0"/>
                <a:cs typeface="Verdana" panose="020B0604030504040204" pitchFamily="34" charset="0"/>
              </a:rPr>
              <a:t> ve </a:t>
            </a:r>
            <a:r>
              <a:rPr lang="tr-TR" sz="2000" dirty="0" err="1" smtClean="0">
                <a:latin typeface="Verdana" panose="020B0604030504040204" pitchFamily="34" charset="0"/>
                <a:ea typeface="Verdana" panose="020B0604030504040204" pitchFamily="34" charset="0"/>
                <a:cs typeface="Verdana" panose="020B0604030504040204" pitchFamily="34" charset="0"/>
              </a:rPr>
              <a:t>konteynersiz</a:t>
            </a:r>
            <a:r>
              <a:rPr lang="tr-TR" sz="2000" dirty="0" smtClean="0">
                <a:latin typeface="Verdana" panose="020B0604030504040204" pitchFamily="34" charset="0"/>
                <a:ea typeface="Verdana" panose="020B0604030504040204" pitchFamily="34" charset="0"/>
                <a:cs typeface="Verdana" panose="020B0604030504040204" pitchFamily="34" charset="0"/>
              </a:rPr>
              <a:t> tartılarak,</a:t>
            </a: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Dolu konteyner üzerinde bulunduğu tır/şasi/</a:t>
            </a:r>
            <a:r>
              <a:rPr lang="tr-TR" sz="2000" dirty="0" err="1" smtClean="0">
                <a:latin typeface="Verdana" panose="020B0604030504040204" pitchFamily="34" charset="0"/>
                <a:ea typeface="Verdana" panose="020B0604030504040204" pitchFamily="34" charset="0"/>
                <a:cs typeface="Verdana" panose="020B0604030504040204" pitchFamily="34" charset="0"/>
              </a:rPr>
              <a:t>dorse</a:t>
            </a:r>
            <a:r>
              <a:rPr lang="tr-TR" sz="2000" dirty="0" smtClean="0">
                <a:latin typeface="Verdana" panose="020B0604030504040204" pitchFamily="34" charset="0"/>
                <a:ea typeface="Verdana" panose="020B0604030504040204" pitchFamily="34" charset="0"/>
                <a:cs typeface="Verdana" panose="020B0604030504040204" pitchFamily="34" charset="0"/>
              </a:rPr>
              <a:t> ile tartılarak. </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Sağ Ok 4"/>
          <p:cNvSpPr/>
          <p:nvPr/>
        </p:nvSpPr>
        <p:spPr>
          <a:xfrm>
            <a:off x="3868457" y="3268865"/>
            <a:ext cx="619932" cy="32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0" name="Grup 19"/>
          <p:cNvGrpSpPr/>
          <p:nvPr/>
        </p:nvGrpSpPr>
        <p:grpSpPr>
          <a:xfrm>
            <a:off x="1689315" y="144927"/>
            <a:ext cx="8710048" cy="863742"/>
            <a:chOff x="860" y="1423522"/>
            <a:chExt cx="2073080" cy="1815196"/>
          </a:xfrm>
        </p:grpSpPr>
        <p:sp>
          <p:nvSpPr>
            <p:cNvPr id="21" name="Yuvarlatılmış Dikdörtgen 20"/>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1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20)</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48</a:t>
            </a:fld>
            <a:endParaRPr lang="tr-TR" dirty="0">
              <a:latin typeface="Verdana" panose="020B0604030504040204" pitchFamily="34" charset="0"/>
              <a:ea typeface="Verdana" panose="020B0604030504040204" pitchFamily="34" charset="0"/>
              <a:cs typeface="Verdana" panose="020B060403050404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7" y="2454764"/>
            <a:ext cx="4006901" cy="2419166"/>
          </a:xfrm>
          <a:prstGeom prst="rect">
            <a:avLst/>
          </a:prstGeom>
        </p:spPr>
      </p:pic>
    </p:spTree>
    <p:extLst>
      <p:ext uri="{BB962C8B-B14F-4D97-AF65-F5344CB8AC3E}">
        <p14:creationId xmlns:p14="http://schemas.microsoft.com/office/powerpoint/2010/main" val="862664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04757" y="1335039"/>
            <a:ext cx="7081068" cy="5324535"/>
          </a:xfrm>
          <a:prstGeom prst="rect">
            <a:avLst/>
          </a:prstGeom>
        </p:spPr>
        <p:txBody>
          <a:bodyPr wrap="square">
            <a:spAutoFit/>
          </a:bodyPr>
          <a:lstStyle/>
          <a:p>
            <a:pPr algn="just"/>
            <a:r>
              <a:rPr lang="tr-TR" sz="2000" dirty="0">
                <a:latin typeface="Verdana" panose="020B0604030504040204" pitchFamily="34" charset="0"/>
                <a:ea typeface="Verdana" panose="020B0604030504040204" pitchFamily="34" charset="0"/>
                <a:cs typeface="Verdana" panose="020B0604030504040204" pitchFamily="34" charset="0"/>
              </a:rPr>
              <a:t>İdare tarafından onaylanan bir  </a:t>
            </a:r>
            <a:r>
              <a:rPr lang="tr-TR" sz="2000" dirty="0" smtClean="0">
                <a:latin typeface="Verdana" panose="020B0604030504040204" pitchFamily="34" charset="0"/>
                <a:ea typeface="Verdana" panose="020B0604030504040204" pitchFamily="34" charset="0"/>
                <a:cs typeface="Verdana" panose="020B0604030504040204" pitchFamily="34" charset="0"/>
              </a:rPr>
              <a:t>yöntem kullanılarak;</a:t>
            </a: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 </a:t>
            </a:r>
          </a:p>
          <a:p>
            <a:pPr marL="800100" lvl="1" indent="-342900" algn="just">
              <a:buFont typeface="Arial" panose="020B0604020202020204" pitchFamily="34" charset="0"/>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Konteyner içine yüklenecek her yükün ağırlığının,</a:t>
            </a:r>
          </a:p>
          <a:p>
            <a:pPr marL="800100" lvl="1" indent="-342900" algn="just">
              <a:buFont typeface="Arial" panose="020B0604020202020204" pitchFamily="34" charset="0"/>
              <a:buChar char="•"/>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pPr>
            <a:r>
              <a:rPr lang="tr-TR" sz="2000" dirty="0">
                <a:latin typeface="Verdana" panose="020B0604030504040204" pitchFamily="34" charset="0"/>
                <a:ea typeface="Verdana" panose="020B0604030504040204" pitchFamily="34" charset="0"/>
                <a:cs typeface="Verdana" panose="020B0604030504040204" pitchFamily="34" charset="0"/>
              </a:rPr>
              <a:t>K</a:t>
            </a:r>
            <a:r>
              <a:rPr lang="tr-TR" sz="2000" dirty="0" smtClean="0">
                <a:latin typeface="Verdana" panose="020B0604030504040204" pitchFamily="34" charset="0"/>
                <a:ea typeface="Verdana" panose="020B0604030504040204" pitchFamily="34" charset="0"/>
                <a:cs typeface="Verdana" panose="020B0604030504040204" pitchFamily="34" charset="0"/>
              </a:rPr>
              <a:t>ullanılan paketleme/ambalajlama ve yük emniyet malzemelerinin (</a:t>
            </a:r>
            <a:r>
              <a:rPr lang="tr-TR" sz="2000" dirty="0">
                <a:latin typeface="Verdana" panose="020B0604030504040204" pitchFamily="34" charset="0"/>
                <a:ea typeface="Verdana" panose="020B0604030504040204" pitchFamily="34" charset="0"/>
                <a:cs typeface="Verdana" panose="020B0604030504040204" pitchFamily="34" charset="0"/>
              </a:rPr>
              <a:t>palet, </a:t>
            </a:r>
            <a:r>
              <a:rPr lang="tr-TR" sz="2000" dirty="0" err="1" smtClean="0">
                <a:latin typeface="Verdana" panose="020B0604030504040204" pitchFamily="34" charset="0"/>
                <a:ea typeface="Verdana" panose="020B0604030504040204" pitchFamily="34" charset="0"/>
                <a:cs typeface="Verdana" panose="020B0604030504040204" pitchFamily="34" charset="0"/>
              </a:rPr>
              <a:t>danec</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dirty="0">
                <a:latin typeface="Verdana" panose="020B0604030504040204" pitchFamily="34" charset="0"/>
                <a:ea typeface="Verdana" panose="020B0604030504040204" pitchFamily="34" charset="0"/>
                <a:cs typeface="Verdana" panose="020B0604030504040204" pitchFamily="34" charset="0"/>
              </a:rPr>
              <a:t>takoz</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dirty="0" err="1" smtClean="0">
                <a:latin typeface="Verdana" panose="020B0604030504040204" pitchFamily="34" charset="0"/>
                <a:ea typeface="Verdana" panose="020B0604030504040204" pitchFamily="34" charset="0"/>
                <a:cs typeface="Verdana" panose="020B0604030504040204" pitchFamily="34" charset="0"/>
              </a:rPr>
              <a:t>lashing</a:t>
            </a:r>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dirty="0">
                <a:latin typeface="Verdana" panose="020B0604030504040204" pitchFamily="34" charset="0"/>
                <a:ea typeface="Verdana" panose="020B0604030504040204" pitchFamily="34" charset="0"/>
                <a:cs typeface="Verdana" panose="020B0604030504040204" pitchFamily="34" charset="0"/>
              </a:rPr>
              <a:t>vb</a:t>
            </a:r>
            <a:r>
              <a:rPr lang="tr-TR" sz="2000" dirty="0" smtClean="0">
                <a:latin typeface="Verdana" panose="020B0604030504040204" pitchFamily="34" charset="0"/>
                <a:ea typeface="Verdana" panose="020B0604030504040204" pitchFamily="34" charset="0"/>
                <a:cs typeface="Verdana" panose="020B0604030504040204" pitchFamily="34" charset="0"/>
              </a:rPr>
              <a:t>. malzemeler) ağırlıklarının, ve </a:t>
            </a:r>
          </a:p>
          <a:p>
            <a:pPr marL="800100" lvl="1" indent="-342900" algn="just">
              <a:buFont typeface="Arial" panose="020B0604020202020204" pitchFamily="34" charset="0"/>
              <a:buChar char="•"/>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Arial" panose="020B0604020202020204" pitchFamily="34" charset="0"/>
              <a:buChar char="•"/>
            </a:pPr>
            <a:r>
              <a:rPr lang="tr-TR" sz="2000" dirty="0">
                <a:latin typeface="Verdana" panose="020B0604030504040204" pitchFamily="34" charset="0"/>
                <a:ea typeface="Verdana" panose="020B0604030504040204" pitchFamily="34" charset="0"/>
                <a:cs typeface="Verdana" panose="020B0604030504040204" pitchFamily="34" charset="0"/>
              </a:rPr>
              <a:t>K</a:t>
            </a:r>
            <a:r>
              <a:rPr lang="tr-TR" sz="2000" dirty="0" smtClean="0">
                <a:latin typeface="Verdana" panose="020B0604030504040204" pitchFamily="34" charset="0"/>
                <a:ea typeface="Verdana" panose="020B0604030504040204" pitchFamily="34" charset="0"/>
                <a:cs typeface="Verdana" panose="020B0604030504040204" pitchFamily="34" charset="0"/>
              </a:rPr>
              <a:t>onteynerin boş (dara) ağırlığının </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toplanarak dolu konteynerin bürüt ağırlığın tespit edilmesidir.</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Yukarıdakilerin tartımı </a:t>
            </a:r>
            <a:r>
              <a:rPr lang="tr-TR" sz="2000" dirty="0">
                <a:latin typeface="Verdana" panose="020B0604030504040204" pitchFamily="34" charset="0"/>
                <a:ea typeface="Verdana" panose="020B0604030504040204" pitchFamily="34" charset="0"/>
                <a:cs typeface="Verdana" panose="020B0604030504040204" pitchFamily="34" charset="0"/>
              </a:rPr>
              <a:t>için BST Bakanlığı </a:t>
            </a:r>
            <a:r>
              <a:rPr lang="tr-TR" sz="2000" dirty="0" err="1">
                <a:latin typeface="Verdana" panose="020B0604030504040204" pitchFamily="34" charset="0"/>
                <a:ea typeface="Verdana" panose="020B0604030504040204" pitchFamily="34" charset="0"/>
                <a:cs typeface="Verdana" panose="020B0604030504040204" pitchFamily="34" charset="0"/>
              </a:rPr>
              <a:t>muayeneli</a:t>
            </a:r>
            <a:r>
              <a:rPr lang="tr-TR" sz="2000" dirty="0">
                <a:latin typeface="Verdana" panose="020B0604030504040204" pitchFamily="34" charset="0"/>
                <a:ea typeface="Verdana" panose="020B0604030504040204" pitchFamily="34" charset="0"/>
                <a:cs typeface="Verdana" panose="020B0604030504040204" pitchFamily="34" charset="0"/>
              </a:rPr>
              <a:t> + 6 aylık periyotlarla kalibrasyonu yapılan tartı aleti kullanılır</a:t>
            </a:r>
            <a:r>
              <a:rPr lang="tr-TR" sz="2000" dirty="0" smtClean="0">
                <a:latin typeface="Verdana" panose="020B0604030504040204" pitchFamily="34" charset="0"/>
                <a:ea typeface="Verdana" panose="020B0604030504040204" pitchFamily="34" charset="0"/>
                <a:cs typeface="Verdana" panose="020B0604030504040204" pitchFamily="34" charset="0"/>
              </a:rPr>
              <a:t>.</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
        <p:nvSpPr>
          <p:cNvPr id="19" name="Sağ Ok 18"/>
          <p:cNvSpPr/>
          <p:nvPr/>
        </p:nvSpPr>
        <p:spPr>
          <a:xfrm>
            <a:off x="3976945" y="3340622"/>
            <a:ext cx="619932" cy="32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49</a:t>
            </a:fld>
            <a:endParaRPr lang="tr-TR" dirty="0">
              <a:latin typeface="Verdana" panose="020B0604030504040204" pitchFamily="34" charset="0"/>
              <a:ea typeface="Verdana" panose="020B0604030504040204" pitchFamily="34" charset="0"/>
              <a:cs typeface="Verdana" panose="020B0604030504040204" pitchFamily="34"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70" y="2266482"/>
            <a:ext cx="3613687" cy="2506995"/>
          </a:xfrm>
          <a:prstGeom prst="rect">
            <a:avLst/>
          </a:prstGeom>
        </p:spPr>
      </p:pic>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21)</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957074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77014" y="6356350"/>
            <a:ext cx="2743200" cy="365125"/>
          </a:xfrm>
        </p:spPr>
        <p:txBody>
          <a:bodyPr/>
          <a:lstStyle/>
          <a:p>
            <a:fld id="{F3AC640D-BA70-4E29-8800-8AD267750801}" type="slidenum">
              <a:rPr lang="tr-TR" sz="1600" smtClean="0">
                <a:latin typeface="Verdana" panose="020B0604030504040204" pitchFamily="34" charset="0"/>
                <a:ea typeface="Verdana" panose="020B0604030504040204" pitchFamily="34" charset="0"/>
                <a:cs typeface="Verdana" panose="020B0604030504040204" pitchFamily="34" charset="0"/>
              </a:rPr>
              <a:t>5</a:t>
            </a:fld>
            <a:r>
              <a:rPr lang="tr-TR" sz="1600" dirty="0" smtClean="0">
                <a:latin typeface="Verdana" panose="020B0604030504040204" pitchFamily="34" charset="0"/>
                <a:ea typeface="Verdana" panose="020B0604030504040204" pitchFamily="34" charset="0"/>
                <a:cs typeface="Verdana" panose="020B0604030504040204" pitchFamily="34" charset="0"/>
              </a:rPr>
              <a:t>/14</a:t>
            </a:r>
            <a:endParaRPr lang="tr-TR"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039" y="3300026"/>
            <a:ext cx="5336961" cy="3557974"/>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039" y="1397"/>
            <a:ext cx="5336961" cy="3433952"/>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35210"/>
            <a:ext cx="6855039" cy="4290846"/>
          </a:xfrm>
          <a:prstGeom prst="rect">
            <a:avLst/>
          </a:prstGeom>
        </p:spPr>
      </p:pic>
      <p:sp>
        <p:nvSpPr>
          <p:cNvPr id="15" name="Dikdörtgen 14"/>
          <p:cNvSpPr/>
          <p:nvPr/>
        </p:nvSpPr>
        <p:spPr>
          <a:xfrm>
            <a:off x="0" y="16673"/>
            <a:ext cx="6855039" cy="1477328"/>
          </a:xfrm>
          <a:prstGeom prst="rect">
            <a:avLst/>
          </a:prstGeom>
          <a:solidFill>
            <a:schemeClr val="bg1">
              <a:lumMod val="85000"/>
            </a:schemeClr>
          </a:solidFill>
        </p:spPr>
        <p:txBody>
          <a:bodyPr wrap="square">
            <a:spAutoFit/>
          </a:bodyPr>
          <a:lstStyle/>
          <a:p>
            <a:pPr algn="ctr"/>
            <a:endParaRPr lang="tr-TR" dirty="0" smtClean="0">
              <a:latin typeface="Verdana" panose="020B0604030504040204" pitchFamily="34" charset="0"/>
              <a:ea typeface="Verdana" panose="020B0604030504040204" pitchFamily="34" charset="0"/>
              <a:cs typeface="Verdana" panose="020B0604030504040204" pitchFamily="34" charset="0"/>
            </a:endParaRPr>
          </a:p>
          <a:p>
            <a:pPr algn="ctr"/>
            <a:r>
              <a:rPr lang="tr-TR" dirty="0" smtClean="0">
                <a:latin typeface="Verdana" panose="020B0604030504040204" pitchFamily="34" charset="0"/>
                <a:ea typeface="Verdana" panose="020B0604030504040204" pitchFamily="34" charset="0"/>
                <a:cs typeface="Verdana" panose="020B0604030504040204" pitchFamily="34" charset="0"/>
              </a:rPr>
              <a:t>‘MOL COMFORT’ -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tr-TR" dirty="0" smtClean="0">
                <a:latin typeface="Verdana" panose="020B0604030504040204" pitchFamily="34" charset="0"/>
                <a:ea typeface="Verdana" panose="020B0604030504040204" pitchFamily="34" charset="0"/>
                <a:cs typeface="Verdana" panose="020B0604030504040204" pitchFamily="34" charset="0"/>
              </a:rPr>
              <a:t>Haziran 2013 (Hint Okyanusu)  </a:t>
            </a:r>
          </a:p>
          <a:p>
            <a:pPr algn="ctr"/>
            <a:endParaRPr lang="tr-TR" dirty="0">
              <a:latin typeface="Verdana" panose="020B0604030504040204" pitchFamily="34" charset="0"/>
              <a:ea typeface="Verdana" panose="020B0604030504040204" pitchFamily="34" charset="0"/>
              <a:cs typeface="Verdana" panose="020B0604030504040204" pitchFamily="34" charset="0"/>
            </a:endParaRPr>
          </a:p>
          <a:p>
            <a:pPr algn="ctr"/>
            <a:r>
              <a:rPr lang="tr-TR" dirty="0" smtClean="0">
                <a:latin typeface="Verdana" panose="020B0604030504040204" pitchFamily="34" charset="0"/>
                <a:ea typeface="Verdana" panose="020B0604030504040204" pitchFamily="34" charset="0"/>
                <a:cs typeface="Verdana" panose="020B0604030504040204" pitchFamily="34" charset="0"/>
              </a:rPr>
              <a:t>Yaklaşık 7.000 konteyner</a:t>
            </a:r>
          </a:p>
          <a:p>
            <a:pPr algn="ctr"/>
            <a:endParaRPr lang="tr-TR"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8" name="Oval 17"/>
          <p:cNvSpPr/>
          <p:nvPr/>
        </p:nvSpPr>
        <p:spPr>
          <a:xfrm>
            <a:off x="2726575" y="3082111"/>
            <a:ext cx="1047403" cy="1240507"/>
          </a:xfrm>
          <a:prstGeom prst="ellipse">
            <a:avLst/>
          </a:prstGeom>
          <a:solidFill>
            <a:schemeClr val="accent1">
              <a:alpha val="0"/>
            </a:schemeClr>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p>
        </p:txBody>
      </p:sp>
    </p:spTree>
    <p:extLst>
      <p:ext uri="{BB962C8B-B14F-4D97-AF65-F5344CB8AC3E}">
        <p14:creationId xmlns:p14="http://schemas.microsoft.com/office/powerpoint/2010/main" val="2845950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50</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21)</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689252"/>
            <a:ext cx="11218356" cy="4339650"/>
          </a:xfrm>
          <a:prstGeom prst="rect">
            <a:avLst/>
          </a:prstGeom>
        </p:spPr>
        <p:txBody>
          <a:bodyPr wrap="square">
            <a:spAutoFit/>
          </a:bodyPr>
          <a:lstStyle/>
          <a:p>
            <a:pPr algn="just"/>
            <a:r>
              <a:rPr lang="tr-TR" sz="2200" dirty="0" smtClean="0">
                <a:latin typeface="Verdana" panose="020B0604030504040204" pitchFamily="34" charset="0"/>
                <a:ea typeface="Verdana" panose="020B0604030504040204" pitchFamily="34" charset="0"/>
                <a:cs typeface="Verdana" panose="020B0604030504040204" pitchFamily="34" charset="0"/>
              </a:rPr>
              <a:t>Yöntem-2 </a:t>
            </a:r>
            <a:r>
              <a:rPr lang="tr-TR" sz="2200" dirty="0">
                <a:latin typeface="Verdana" panose="020B0604030504040204" pitchFamily="34" charset="0"/>
                <a:ea typeface="Verdana" panose="020B0604030504040204" pitchFamily="34" charset="0"/>
                <a:cs typeface="Verdana" panose="020B0604030504040204" pitchFamily="34" charset="0"/>
              </a:rPr>
              <a:t>sadece </a:t>
            </a:r>
            <a:r>
              <a:rPr lang="tr-TR" sz="2200" dirty="0" smtClean="0">
                <a:latin typeface="Verdana" panose="020B0604030504040204" pitchFamily="34" charset="0"/>
                <a:ea typeface="Verdana" panose="020B0604030504040204" pitchFamily="34" charset="0"/>
                <a:cs typeface="Verdana" panose="020B0604030504040204" pitchFamily="34" charset="0"/>
              </a:rPr>
              <a:t>Yetkilendirilmiş Yükümlü (AEO) </a:t>
            </a:r>
            <a:r>
              <a:rPr lang="tr-TR" sz="2200" dirty="0">
                <a:latin typeface="Verdana" panose="020B0604030504040204" pitchFamily="34" charset="0"/>
                <a:ea typeface="Verdana" panose="020B0604030504040204" pitchFamily="34" charset="0"/>
                <a:cs typeface="Verdana" panose="020B0604030504040204" pitchFamily="34" charset="0"/>
              </a:rPr>
              <a:t>statüsüne sahip olan ve İdare tarafından yetkilendirilen </a:t>
            </a:r>
            <a:r>
              <a:rPr lang="tr-TR" sz="2200" dirty="0" smtClean="0">
                <a:latin typeface="Verdana" panose="020B0604030504040204" pitchFamily="34" charset="0"/>
                <a:ea typeface="Verdana" panose="020B0604030504040204" pitchFamily="34" charset="0"/>
                <a:cs typeface="Verdana" panose="020B0604030504040204" pitchFamily="34" charset="0"/>
              </a:rPr>
              <a:t>Yükletenler </a:t>
            </a:r>
            <a:r>
              <a:rPr lang="tr-TR" sz="2200" dirty="0">
                <a:latin typeface="Verdana" panose="020B0604030504040204" pitchFamily="34" charset="0"/>
                <a:ea typeface="Verdana" panose="020B0604030504040204" pitchFamily="34" charset="0"/>
                <a:cs typeface="Verdana" panose="020B0604030504040204" pitchFamily="34" charset="0"/>
              </a:rPr>
              <a:t>tarafından kullanılır</a:t>
            </a:r>
            <a:r>
              <a:rPr lang="tr-TR" sz="2200" dirty="0" smtClean="0">
                <a:latin typeface="Verdana" panose="020B0604030504040204" pitchFamily="34" charset="0"/>
                <a:ea typeface="Verdana" panose="020B0604030504040204" pitchFamily="34" charset="0"/>
                <a:cs typeface="Verdana" panose="020B0604030504040204" pitchFamily="34" charset="0"/>
              </a:rPr>
              <a:t>.</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(madde 21.3)</a:t>
            </a:r>
            <a:r>
              <a:rPr lang="tr-TR" sz="2000" dirty="0" smtClean="0">
                <a:latin typeface="Verdana" panose="020B0604030504040204" pitchFamily="34" charset="0"/>
                <a:ea typeface="Verdana" panose="020B0604030504040204" pitchFamily="34" charset="0"/>
                <a:cs typeface="Verdana" panose="020B0604030504040204" pitchFamily="34" charset="0"/>
              </a:rPr>
              <a:t> </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Yükleten </a:t>
            </a:r>
            <a:r>
              <a:rPr lang="tr-TR" sz="2200" dirty="0">
                <a:latin typeface="Verdana" panose="020B0604030504040204" pitchFamily="34" charset="0"/>
                <a:ea typeface="Verdana" panose="020B0604030504040204" pitchFamily="34" charset="0"/>
                <a:cs typeface="Verdana" panose="020B0604030504040204" pitchFamily="34" charset="0"/>
              </a:rPr>
              <a:t>tarafından Yöntem-2 kapsamında kullanılacak </a:t>
            </a:r>
            <a:r>
              <a:rPr lang="tr-TR" sz="2200" dirty="0" err="1">
                <a:latin typeface="Verdana" panose="020B0604030504040204" pitchFamily="34" charset="0"/>
                <a:ea typeface="Verdana" panose="020B0604030504040204" pitchFamily="34" charset="0"/>
                <a:cs typeface="Verdana" panose="020B0604030504040204" pitchFamily="34" charset="0"/>
              </a:rPr>
              <a:t>sertifikanlandırılmış</a:t>
            </a:r>
            <a:r>
              <a:rPr lang="tr-TR" sz="2200" dirty="0">
                <a:latin typeface="Verdana" panose="020B0604030504040204" pitchFamily="34" charset="0"/>
                <a:ea typeface="Verdana" panose="020B0604030504040204" pitchFamily="34" charset="0"/>
                <a:cs typeface="Verdana" panose="020B0604030504040204" pitchFamily="34" charset="0"/>
              </a:rPr>
              <a:t> metot İdare tarafından onaylanır. </a:t>
            </a: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21.4)</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200" dirty="0" smtClean="0">
                <a:latin typeface="Verdana" panose="020B0604030504040204" pitchFamily="34" charset="0"/>
                <a:ea typeface="Verdana" panose="020B0604030504040204" pitchFamily="34" charset="0"/>
                <a:cs typeface="Verdana" panose="020B0604030504040204" pitchFamily="34" charset="0"/>
              </a:rPr>
              <a:t>Konteynere </a:t>
            </a:r>
            <a:r>
              <a:rPr lang="tr-TR" sz="2200" dirty="0">
                <a:latin typeface="Verdana" panose="020B0604030504040204" pitchFamily="34" charset="0"/>
                <a:ea typeface="Verdana" panose="020B0604030504040204" pitchFamily="34" charset="0"/>
                <a:cs typeface="Verdana" panose="020B0604030504040204" pitchFamily="34" charset="0"/>
              </a:rPr>
              <a:t>yüklenecek hurda metal, torbasız (dökme) tahıl ürünleri ve dökme haldeki yükler gibi Yöntem-2’nin kullanılmasının uygun olmadığı yükler söz konusu olduğunda, dolu konteynerin brüt ağırlığının belirlenmesi için Yöntem-1 kullanılır.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i="1" dirty="0" smtClean="0">
                <a:latin typeface="Verdana" panose="020B0604030504040204" pitchFamily="34" charset="0"/>
                <a:ea typeface="Verdana" panose="020B0604030504040204" pitchFamily="34" charset="0"/>
                <a:cs typeface="Verdana" panose="020B0604030504040204" pitchFamily="34" charset="0"/>
              </a:rPr>
              <a:t>										 (</a:t>
            </a:r>
            <a:r>
              <a:rPr lang="tr-TR" sz="2000" i="1" dirty="0">
                <a:latin typeface="Verdana" panose="020B0604030504040204" pitchFamily="34" charset="0"/>
                <a:ea typeface="Verdana" panose="020B0604030504040204" pitchFamily="34" charset="0"/>
                <a:cs typeface="Verdana" panose="020B0604030504040204" pitchFamily="34" charset="0"/>
              </a:rPr>
              <a:t>madde </a:t>
            </a:r>
            <a:r>
              <a:rPr lang="tr-TR" sz="2000" i="1" dirty="0" smtClean="0">
                <a:latin typeface="Verdana" panose="020B0604030504040204" pitchFamily="34" charset="0"/>
                <a:ea typeface="Verdana" panose="020B0604030504040204" pitchFamily="34" charset="0"/>
                <a:cs typeface="Verdana" panose="020B0604030504040204" pitchFamily="34" charset="0"/>
              </a:rPr>
              <a:t>21.5)</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0583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51</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22.1/22.2)</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406627"/>
            <a:ext cx="11218356" cy="4832092"/>
          </a:xfrm>
          <a:prstGeom prst="rect">
            <a:avLst/>
          </a:prstGeom>
        </p:spPr>
        <p:txBody>
          <a:bodyPr wrap="square">
            <a:spAutoFit/>
          </a:bodyPr>
          <a:lstStyle/>
          <a:p>
            <a:r>
              <a:rPr lang="tr-TR" sz="2200" dirty="0">
                <a:latin typeface="Verdana" panose="020B0604030504040204" pitchFamily="34" charset="0"/>
                <a:ea typeface="Verdana" panose="020B0604030504040204" pitchFamily="34" charset="0"/>
                <a:cs typeface="Verdana" panose="020B0604030504040204" pitchFamily="34" charset="0"/>
              </a:rPr>
              <a:t>Yöntem-2’yi </a:t>
            </a:r>
            <a:r>
              <a:rPr lang="tr-TR" sz="2200" dirty="0" smtClean="0">
                <a:latin typeface="Verdana" panose="020B0604030504040204" pitchFamily="34" charset="0"/>
                <a:ea typeface="Verdana" panose="020B0604030504040204" pitchFamily="34" charset="0"/>
                <a:cs typeface="Verdana" panose="020B0604030504040204" pitchFamily="34" charset="0"/>
              </a:rPr>
              <a:t>kullanmak isteyen yükletenler Ek-1’de yer alan </a:t>
            </a:r>
            <a:r>
              <a:rPr lang="tr-TR" sz="2200" dirty="0">
                <a:latin typeface="Verdana" panose="020B0604030504040204" pitchFamily="34" charset="0"/>
                <a:ea typeface="Verdana" panose="020B0604030504040204" pitchFamily="34" charset="0"/>
                <a:cs typeface="Verdana" panose="020B0604030504040204" pitchFamily="34" charset="0"/>
              </a:rPr>
              <a:t>başvuru </a:t>
            </a:r>
            <a:r>
              <a:rPr lang="tr-TR" sz="2200" dirty="0" smtClean="0">
                <a:latin typeface="Verdana" panose="020B0604030504040204" pitchFamily="34" charset="0"/>
                <a:ea typeface="Verdana" panose="020B0604030504040204" pitchFamily="34" charset="0"/>
                <a:cs typeface="Verdana" panose="020B0604030504040204" pitchFamily="34" charset="0"/>
              </a:rPr>
              <a:t>formunu doldurarak İdareye </a:t>
            </a:r>
            <a:r>
              <a:rPr lang="tr-TR" sz="2200" dirty="0">
                <a:latin typeface="Verdana" panose="020B0604030504040204" pitchFamily="34" charset="0"/>
                <a:ea typeface="Verdana" panose="020B0604030504040204" pitchFamily="34" charset="0"/>
                <a:cs typeface="Verdana" panose="020B0604030504040204" pitchFamily="34" charset="0"/>
              </a:rPr>
              <a:t>başvurur. </a:t>
            </a:r>
          </a:p>
          <a:p>
            <a:endParaRPr lang="tr-TR" sz="2200" dirty="0" smtClean="0">
              <a:latin typeface="Verdana" panose="020B0604030504040204" pitchFamily="34" charset="0"/>
              <a:ea typeface="Verdana" panose="020B0604030504040204" pitchFamily="34" charset="0"/>
              <a:cs typeface="Verdana" panose="020B0604030504040204" pitchFamily="34" charset="0"/>
            </a:endParaRPr>
          </a:p>
          <a:p>
            <a:r>
              <a:rPr lang="tr-TR" sz="2200" dirty="0" smtClean="0">
                <a:latin typeface="Verdana" panose="020B0604030504040204" pitchFamily="34" charset="0"/>
                <a:ea typeface="Verdana" panose="020B0604030504040204" pitchFamily="34" charset="0"/>
                <a:cs typeface="Verdana" panose="020B0604030504040204" pitchFamily="34" charset="0"/>
              </a:rPr>
              <a:t>Başvuru </a:t>
            </a:r>
            <a:r>
              <a:rPr lang="tr-TR" sz="2200" dirty="0">
                <a:latin typeface="Verdana" panose="020B0604030504040204" pitchFamily="34" charset="0"/>
                <a:ea typeface="Verdana" panose="020B0604030504040204" pitchFamily="34" charset="0"/>
                <a:cs typeface="Verdana" panose="020B0604030504040204" pitchFamily="34" charset="0"/>
              </a:rPr>
              <a:t>formunun ekinde aşağıdaki bilgi ve belgeler sunulur: </a:t>
            </a:r>
            <a:endParaRPr lang="tr-TR" sz="2200" dirty="0" smtClean="0">
              <a:latin typeface="Verdana" panose="020B0604030504040204" pitchFamily="34" charset="0"/>
              <a:ea typeface="Verdana" panose="020B0604030504040204" pitchFamily="34" charset="0"/>
              <a:cs typeface="Verdana" panose="020B0604030504040204" pitchFamily="34" charset="0"/>
            </a:endParaRPr>
          </a:p>
          <a:p>
            <a:endParaRPr lang="tr-TR" sz="2200" dirty="0">
              <a:latin typeface="Verdana" panose="020B0604030504040204" pitchFamily="34" charset="0"/>
              <a:ea typeface="Verdana" panose="020B0604030504040204" pitchFamily="34" charset="0"/>
              <a:cs typeface="Verdana" panose="020B0604030504040204" pitchFamily="34" charset="0"/>
            </a:endParaRPr>
          </a:p>
          <a:p>
            <a:pPr marL="449263"/>
            <a:r>
              <a:rPr lang="tr-TR" sz="2200" dirty="0">
                <a:latin typeface="Verdana" panose="020B0604030504040204" pitchFamily="34" charset="0"/>
                <a:ea typeface="Verdana" panose="020B0604030504040204" pitchFamily="34" charset="0"/>
                <a:cs typeface="Verdana" panose="020B0604030504040204" pitchFamily="34" charset="0"/>
              </a:rPr>
              <a:t>a) Temsil ve ilzama yetkili olanlardan en az 2 (iki) kişinin adli sicil kaydı, </a:t>
            </a:r>
          </a:p>
          <a:p>
            <a:pPr marL="449263"/>
            <a:r>
              <a:rPr lang="tr-TR" sz="2200" dirty="0">
                <a:latin typeface="Verdana" panose="020B0604030504040204" pitchFamily="34" charset="0"/>
                <a:ea typeface="Verdana" panose="020B0604030504040204" pitchFamily="34" charset="0"/>
                <a:cs typeface="Verdana" panose="020B0604030504040204" pitchFamily="34" charset="0"/>
              </a:rPr>
              <a:t>b) Temsil ve ilzama yetkili olanlardan en az 2 (iki) kişinin imza sirkülerlerinin onaylı sureti, </a:t>
            </a:r>
          </a:p>
          <a:p>
            <a:pPr marL="449263"/>
            <a:r>
              <a:rPr lang="tr-TR" sz="2200" dirty="0">
                <a:latin typeface="Verdana" panose="020B0604030504040204" pitchFamily="34" charset="0"/>
                <a:ea typeface="Verdana" panose="020B0604030504040204" pitchFamily="34" charset="0"/>
                <a:cs typeface="Verdana" panose="020B0604030504040204" pitchFamily="34" charset="0"/>
              </a:rPr>
              <a:t>c) Vergi levhası fotokopisi, </a:t>
            </a:r>
          </a:p>
          <a:p>
            <a:pPr marL="449263"/>
            <a:r>
              <a:rPr lang="tr-TR" sz="2200" dirty="0">
                <a:latin typeface="Verdana" panose="020B0604030504040204" pitchFamily="34" charset="0"/>
                <a:ea typeface="Verdana" panose="020B0604030504040204" pitchFamily="34" charset="0"/>
                <a:cs typeface="Verdana" panose="020B0604030504040204" pitchFamily="34" charset="0"/>
              </a:rPr>
              <a:t>ç) Yetkilendirilmiş yükümlü statüsüne sahip olduklarını gösteren geçerli belgenin aslı veya onaylı sureti, </a:t>
            </a:r>
          </a:p>
          <a:p>
            <a:pPr marL="449263"/>
            <a:r>
              <a:rPr lang="tr-TR" sz="2200" dirty="0">
                <a:latin typeface="Verdana" panose="020B0604030504040204" pitchFamily="34" charset="0"/>
                <a:ea typeface="Verdana" panose="020B0604030504040204" pitchFamily="34" charset="0"/>
                <a:cs typeface="Verdana" panose="020B0604030504040204" pitchFamily="34" charset="0"/>
              </a:rPr>
              <a:t>d) Yöntem-2’nin uygulanmasından sorumlu kişi veya kişilerin isimleri/unvanları, </a:t>
            </a:r>
          </a:p>
          <a:p>
            <a:pPr marL="449263"/>
            <a:r>
              <a:rPr lang="tr-TR" sz="2200" dirty="0">
                <a:latin typeface="Verdana" panose="020B0604030504040204" pitchFamily="34" charset="0"/>
                <a:ea typeface="Verdana" panose="020B0604030504040204" pitchFamily="34" charset="0"/>
                <a:cs typeface="Verdana" panose="020B0604030504040204" pitchFamily="34" charset="0"/>
              </a:rPr>
              <a:t>e) Yükletenin Yöntem-2’ye yönelik belgeye dayalı uygulama prosedürü. </a:t>
            </a:r>
          </a:p>
        </p:txBody>
      </p:sp>
    </p:spTree>
    <p:extLst>
      <p:ext uri="{BB962C8B-B14F-4D97-AF65-F5344CB8AC3E}">
        <p14:creationId xmlns:p14="http://schemas.microsoft.com/office/powerpoint/2010/main" val="1331532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52</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22.4)</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207127"/>
            <a:ext cx="11218356" cy="5016758"/>
          </a:xfrm>
          <a:prstGeom prst="rect">
            <a:avLst/>
          </a:prstGeom>
        </p:spPr>
        <p:txBody>
          <a:bodyPr wrap="square">
            <a:spAutoFit/>
          </a:bodyPr>
          <a:lstStyle/>
          <a:p>
            <a:r>
              <a:rPr lang="tr-TR" sz="2000" dirty="0" smtClean="0">
                <a:latin typeface="Verdana" panose="020B0604030504040204" pitchFamily="34" charset="0"/>
                <a:ea typeface="Verdana" panose="020B0604030504040204" pitchFamily="34" charset="0"/>
                <a:cs typeface="Verdana" panose="020B0604030504040204" pitchFamily="34" charset="0"/>
              </a:rPr>
              <a:t>Yükleten, Yöntem-2’ye </a:t>
            </a:r>
            <a:r>
              <a:rPr lang="tr-TR" sz="2000" dirty="0">
                <a:latin typeface="Verdana" panose="020B0604030504040204" pitchFamily="34" charset="0"/>
                <a:ea typeface="Verdana" panose="020B0604030504040204" pitchFamily="34" charset="0"/>
                <a:cs typeface="Verdana" panose="020B0604030504040204" pitchFamily="34" charset="0"/>
              </a:rPr>
              <a:t>yönelik belgeye dayalı bir uygulama prosedürüne sahip olmalı ve bu prosedür asgari aşağıdakileri içermelidir</a:t>
            </a:r>
            <a:r>
              <a:rPr lang="tr-TR" sz="2000" dirty="0" smtClean="0">
                <a:latin typeface="Verdana" panose="020B0604030504040204" pitchFamily="34" charset="0"/>
                <a:ea typeface="Verdana" panose="020B0604030504040204" pitchFamily="34" charset="0"/>
                <a:cs typeface="Verdana" panose="020B0604030504040204" pitchFamily="34" charset="0"/>
              </a:rPr>
              <a:t>:</a:t>
            </a:r>
          </a:p>
          <a:p>
            <a:r>
              <a:rPr lang="tr-TR" sz="2000" dirty="0" smtClean="0">
                <a:latin typeface="Verdana" panose="020B0604030504040204" pitchFamily="34" charset="0"/>
                <a:ea typeface="Verdana" panose="020B0604030504040204" pitchFamily="34" charset="0"/>
                <a:cs typeface="Verdana" panose="020B0604030504040204" pitchFamily="34" charset="0"/>
              </a:rPr>
              <a:t> </a:t>
            </a:r>
            <a:endParaRPr lang="tr-TR" sz="2000" dirty="0">
              <a:latin typeface="Verdana" panose="020B0604030504040204" pitchFamily="34" charset="0"/>
              <a:ea typeface="Verdana" panose="020B0604030504040204" pitchFamily="34" charset="0"/>
              <a:cs typeface="Verdana" panose="020B0604030504040204" pitchFamily="34" charset="0"/>
            </a:endParaRPr>
          </a:p>
          <a:p>
            <a:pPr marL="365125"/>
            <a:r>
              <a:rPr lang="tr-TR" sz="2000" dirty="0">
                <a:latin typeface="Verdana" panose="020B0604030504040204" pitchFamily="34" charset="0"/>
                <a:ea typeface="Verdana" panose="020B0604030504040204" pitchFamily="34" charset="0"/>
                <a:cs typeface="Verdana" panose="020B0604030504040204" pitchFamily="34" charset="0"/>
              </a:rPr>
              <a:t>a) </a:t>
            </a:r>
            <a:r>
              <a:rPr lang="tr-TR" sz="2000" dirty="0" smtClean="0">
                <a:latin typeface="Verdana" panose="020B0604030504040204" pitchFamily="34" charset="0"/>
                <a:ea typeface="Verdana" panose="020B0604030504040204" pitchFamily="34" charset="0"/>
                <a:cs typeface="Verdana" panose="020B0604030504040204" pitchFamily="34" charset="0"/>
              </a:rPr>
              <a:t>Sertifikalandırılmış </a:t>
            </a:r>
            <a:r>
              <a:rPr lang="tr-TR" sz="2000" dirty="0">
                <a:latin typeface="Verdana" panose="020B0604030504040204" pitchFamily="34" charset="0"/>
                <a:ea typeface="Verdana" panose="020B0604030504040204" pitchFamily="34" charset="0"/>
                <a:cs typeface="Verdana" panose="020B0604030504040204" pitchFamily="34" charset="0"/>
              </a:rPr>
              <a:t>metodu,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b) </a:t>
            </a:r>
            <a:r>
              <a:rPr lang="tr-TR" sz="2000" dirty="0" smtClean="0">
                <a:latin typeface="Verdana" panose="020B0604030504040204" pitchFamily="34" charset="0"/>
                <a:ea typeface="Verdana" panose="020B0604030504040204" pitchFamily="34" charset="0"/>
                <a:cs typeface="Verdana" panose="020B0604030504040204" pitchFamily="34" charset="0"/>
              </a:rPr>
              <a:t>Tartı </a:t>
            </a:r>
            <a:r>
              <a:rPr lang="tr-TR" sz="2000" dirty="0">
                <a:latin typeface="Verdana" panose="020B0604030504040204" pitchFamily="34" charset="0"/>
                <a:ea typeface="Verdana" panose="020B0604030504040204" pitchFamily="34" charset="0"/>
                <a:cs typeface="Verdana" panose="020B0604030504040204" pitchFamily="34" charset="0"/>
              </a:rPr>
              <a:t>aletlerinin cins, tür, kapasite, hata oranı, kalibrasyon ve ağırlık ölçüm doğrulaması vb. bilgilerinin detaylarını,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c) Tartı aletlerinin bakım-onarım prosedürlerini,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ç) Tartı aletlerinin periyodik </a:t>
            </a:r>
            <a:r>
              <a:rPr lang="tr-TR" sz="2000" dirty="0" smtClean="0">
                <a:latin typeface="Verdana" panose="020B0604030504040204" pitchFamily="34" charset="0"/>
                <a:ea typeface="Verdana" panose="020B0604030504040204" pitchFamily="34" charset="0"/>
                <a:cs typeface="Verdana" panose="020B0604030504040204" pitchFamily="34" charset="0"/>
              </a:rPr>
              <a:t>kontrol prosedürleri ile kalibrasyon </a:t>
            </a:r>
            <a:r>
              <a:rPr lang="tr-TR" sz="2000" dirty="0">
                <a:latin typeface="Verdana" panose="020B0604030504040204" pitchFamily="34" charset="0"/>
                <a:ea typeface="Verdana" panose="020B0604030504040204" pitchFamily="34" charset="0"/>
                <a:cs typeface="Verdana" panose="020B0604030504040204" pitchFamily="34" charset="0"/>
              </a:rPr>
              <a:t>ve ağırlık ölçüm doğrulama prosedürlerini,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d) Tartımlarda oluşabilecek tutarsızlıklara ilişkin prosedürleri,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e) Hatalı tartı aletlerinin raporlanması ve kullanımdan çekilmesine yönelik düzenlemeleri,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f) Kayıtların muhafazasını,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g) Eğitim hususlarını, </a:t>
            </a:r>
          </a:p>
          <a:p>
            <a:pPr marL="365125"/>
            <a:r>
              <a:rPr lang="tr-TR" sz="2000" dirty="0">
                <a:latin typeface="Verdana" panose="020B0604030504040204" pitchFamily="34" charset="0"/>
                <a:ea typeface="Verdana" panose="020B0604030504040204" pitchFamily="34" charset="0"/>
                <a:cs typeface="Verdana" panose="020B0604030504040204" pitchFamily="34" charset="0"/>
              </a:rPr>
              <a:t>ğ) Kalite Yönetim Sisteminin bir parçası olarak süreçlerin (proseslerin) halihazırda denetlendiğini gösteren sertifikaların </a:t>
            </a:r>
            <a:r>
              <a:rPr lang="tr-TR" sz="2000" dirty="0" smtClean="0">
                <a:latin typeface="Verdana" panose="020B0604030504040204" pitchFamily="34" charset="0"/>
                <a:ea typeface="Verdana" panose="020B0604030504040204" pitchFamily="34" charset="0"/>
                <a:cs typeface="Verdana" panose="020B0604030504040204" pitchFamily="34" charset="0"/>
              </a:rPr>
              <a:t>kopyasını.</a:t>
            </a:r>
            <a:endParaRPr lang="tr-T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4002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53</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22.5/22.6)</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639377"/>
            <a:ext cx="11218356" cy="3477875"/>
          </a:xfrm>
          <a:prstGeom prst="rect">
            <a:avLst/>
          </a:prstGeom>
        </p:spPr>
        <p:txBody>
          <a:bodyPr wrap="square">
            <a:spAutoFit/>
          </a:bodyPr>
          <a:lstStyle/>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İdare; </a:t>
            </a:r>
          </a:p>
          <a:p>
            <a:pPr algn="just"/>
            <a:endParaRPr lang="tr-TR"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Yöntem-2 başvurularını </a:t>
            </a:r>
            <a:r>
              <a:rPr lang="tr-TR" sz="2000" dirty="0">
                <a:latin typeface="Verdana" panose="020B0604030504040204" pitchFamily="34" charset="0"/>
                <a:ea typeface="Verdana" panose="020B0604030504040204" pitchFamily="34" charset="0"/>
                <a:cs typeface="Verdana" panose="020B0604030504040204" pitchFamily="34" charset="0"/>
              </a:rPr>
              <a:t>değerlendirir. </a:t>
            </a: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Gerekli </a:t>
            </a:r>
            <a:r>
              <a:rPr lang="tr-TR" sz="2000" dirty="0">
                <a:latin typeface="Verdana" panose="020B0604030504040204" pitchFamily="34" charset="0"/>
                <a:ea typeface="Verdana" panose="020B0604030504040204" pitchFamily="34" charset="0"/>
                <a:cs typeface="Verdana" panose="020B0604030504040204" pitchFamily="34" charset="0"/>
              </a:rPr>
              <a:t>görmesi halinde mahallinde inceleme </a:t>
            </a:r>
            <a:r>
              <a:rPr lang="tr-TR" sz="2000" dirty="0" smtClean="0">
                <a:latin typeface="Verdana" panose="020B0604030504040204" pitchFamily="34" charset="0"/>
                <a:ea typeface="Verdana" panose="020B0604030504040204" pitchFamily="34" charset="0"/>
                <a:cs typeface="Verdana" panose="020B0604030504040204" pitchFamily="34" charset="0"/>
              </a:rPr>
              <a:t>yapar</a:t>
            </a:r>
            <a:r>
              <a:rPr lang="tr-TR" sz="2000" dirty="0">
                <a:latin typeface="Verdana" panose="020B0604030504040204" pitchFamily="34" charset="0"/>
                <a:ea typeface="Verdana" panose="020B0604030504040204" pitchFamily="34" charset="0"/>
                <a:cs typeface="Verdana" panose="020B0604030504040204" pitchFamily="34" charset="0"/>
              </a:rPr>
              <a:t>. </a:t>
            </a: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Yöntem-2 </a:t>
            </a:r>
            <a:r>
              <a:rPr lang="tr-TR" sz="2000" dirty="0">
                <a:latin typeface="Verdana" panose="020B0604030504040204" pitchFamily="34" charset="0"/>
                <a:ea typeface="Verdana" panose="020B0604030504040204" pitchFamily="34" charset="0"/>
                <a:cs typeface="Verdana" panose="020B0604030504040204" pitchFamily="34" charset="0"/>
              </a:rPr>
              <a:t>kapsamında uygulanacak sertifikalandırılmış </a:t>
            </a:r>
            <a:r>
              <a:rPr lang="tr-TR" sz="2000" dirty="0" err="1" smtClean="0">
                <a:latin typeface="Verdana" panose="020B0604030504040204" pitchFamily="34" charset="0"/>
                <a:ea typeface="Verdana" panose="020B0604030504040204" pitchFamily="34" charset="0"/>
                <a:cs typeface="Verdana" panose="020B0604030504040204" pitchFamily="34" charset="0"/>
              </a:rPr>
              <a:t>metotu</a:t>
            </a:r>
            <a:r>
              <a:rPr lang="tr-TR" sz="2000" dirty="0" smtClean="0">
                <a:latin typeface="Verdana" panose="020B0604030504040204" pitchFamily="34" charset="0"/>
                <a:ea typeface="Verdana" panose="020B0604030504040204" pitchFamily="34" charset="0"/>
                <a:cs typeface="Verdana" panose="020B0604030504040204" pitchFamily="34" charset="0"/>
              </a:rPr>
              <a:t> inceler </a:t>
            </a:r>
            <a:r>
              <a:rPr lang="tr-TR" sz="2000" dirty="0">
                <a:latin typeface="Verdana" panose="020B0604030504040204" pitchFamily="34" charset="0"/>
                <a:ea typeface="Verdana" panose="020B0604030504040204" pitchFamily="34" charset="0"/>
                <a:cs typeface="Verdana" panose="020B0604030504040204" pitchFamily="34" charset="0"/>
              </a:rPr>
              <a:t>ve uygun </a:t>
            </a:r>
            <a:r>
              <a:rPr lang="tr-TR" sz="2000" dirty="0" smtClean="0">
                <a:latin typeface="Verdana" panose="020B0604030504040204" pitchFamily="34" charset="0"/>
                <a:ea typeface="Verdana" panose="020B0604030504040204" pitchFamily="34" charset="0"/>
                <a:cs typeface="Verdana" panose="020B0604030504040204" pitchFamily="34" charset="0"/>
              </a:rPr>
              <a:t>bulması </a:t>
            </a:r>
            <a:r>
              <a:rPr lang="tr-TR" sz="2000" dirty="0">
                <a:latin typeface="Verdana" panose="020B0604030504040204" pitchFamily="34" charset="0"/>
                <a:ea typeface="Verdana" panose="020B0604030504040204" pitchFamily="34" charset="0"/>
                <a:cs typeface="Verdana" panose="020B0604030504040204" pitchFamily="34" charset="0"/>
              </a:rPr>
              <a:t>halinde </a:t>
            </a:r>
            <a:r>
              <a:rPr lang="tr-TR" sz="2000" dirty="0" smtClean="0">
                <a:latin typeface="Verdana" panose="020B0604030504040204" pitchFamily="34" charset="0"/>
                <a:ea typeface="Verdana" panose="020B0604030504040204" pitchFamily="34" charset="0"/>
                <a:cs typeface="Verdana" panose="020B0604030504040204" pitchFamily="34" charset="0"/>
              </a:rPr>
              <a:t>onaylar</a:t>
            </a:r>
            <a:r>
              <a:rPr lang="tr-TR"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Tx/>
              <a:buChar char="-"/>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Başvurusu </a:t>
            </a:r>
            <a:r>
              <a:rPr lang="tr-TR" sz="2000" dirty="0">
                <a:latin typeface="Verdana" panose="020B0604030504040204" pitchFamily="34" charset="0"/>
                <a:ea typeface="Verdana" panose="020B0604030504040204" pitchFamily="34" charset="0"/>
                <a:cs typeface="Verdana" panose="020B0604030504040204" pitchFamily="34" charset="0"/>
              </a:rPr>
              <a:t>uygun bulunan yükletenlere </a:t>
            </a:r>
            <a:r>
              <a:rPr lang="tr-TR" sz="2000" dirty="0" smtClean="0">
                <a:latin typeface="Verdana" panose="020B0604030504040204" pitchFamily="34" charset="0"/>
                <a:ea typeface="Verdana" panose="020B0604030504040204" pitchFamily="34" charset="0"/>
                <a:cs typeface="Verdana" panose="020B0604030504040204" pitchFamily="34" charset="0"/>
              </a:rPr>
              <a:t>yetki </a:t>
            </a:r>
            <a:r>
              <a:rPr lang="tr-TR" sz="2000" dirty="0">
                <a:latin typeface="Verdana" panose="020B0604030504040204" pitchFamily="34" charset="0"/>
                <a:ea typeface="Verdana" panose="020B0604030504040204" pitchFamily="34" charset="0"/>
                <a:cs typeface="Verdana" panose="020B0604030504040204" pitchFamily="34" charset="0"/>
              </a:rPr>
              <a:t>belgesi </a:t>
            </a:r>
            <a:r>
              <a:rPr lang="tr-TR" sz="2000" dirty="0" smtClean="0">
                <a:latin typeface="Verdana" panose="020B0604030504040204" pitchFamily="34" charset="0"/>
                <a:ea typeface="Verdana" panose="020B0604030504040204" pitchFamily="34" charset="0"/>
                <a:cs typeface="Verdana" panose="020B0604030504040204" pitchFamily="34" charset="0"/>
              </a:rPr>
              <a:t>düzenler</a:t>
            </a:r>
            <a:r>
              <a:rPr lang="tr-TR" sz="2000" dirty="0">
                <a:latin typeface="Verdana" panose="020B0604030504040204" pitchFamily="34" charset="0"/>
                <a:ea typeface="Verdana" panose="020B0604030504040204" pitchFamily="34" charset="0"/>
                <a:cs typeface="Verdana" panose="020B0604030504040204" pitchFamily="34" charset="0"/>
              </a:rPr>
              <a:t>. </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6921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54</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89315" y="144927"/>
            <a:ext cx="8710048"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YÖNTEM – 2 </a:t>
              </a:r>
              <a:r>
                <a:rPr lang="tr-TR" sz="2800" b="1" i="1" dirty="0" smtClean="0">
                  <a:latin typeface="Verdana" panose="020B0604030504040204" pitchFamily="34" charset="0"/>
                  <a:ea typeface="Verdana" panose="020B0604030504040204" pitchFamily="34" charset="0"/>
                  <a:cs typeface="Verdana" panose="020B0604030504040204" pitchFamily="34" charset="0"/>
                </a:rPr>
                <a:t>(madde 22.7/22.8)</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157252"/>
            <a:ext cx="11218356" cy="5324535"/>
          </a:xfrm>
          <a:prstGeom prst="rect">
            <a:avLst/>
          </a:prstGeom>
        </p:spPr>
        <p:txBody>
          <a:bodyPr wrap="square">
            <a:spAutoFit/>
          </a:bodyPr>
          <a:lstStyle/>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Yetki Belgesinin askıya alınması veya iptali</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r>
              <a:rPr lang="tr-TR" sz="2000" dirty="0" smtClean="0">
                <a:latin typeface="Verdana" panose="020B0604030504040204" pitchFamily="34" charset="0"/>
                <a:ea typeface="Verdana" panose="020B0604030504040204" pitchFamily="34" charset="0"/>
                <a:cs typeface="Verdana" panose="020B0604030504040204" pitchFamily="34" charset="0"/>
              </a:rPr>
              <a:t>1- DBA bilgilerini yanlış/hatalı </a:t>
            </a:r>
            <a:r>
              <a:rPr lang="tr-TR" sz="2000" dirty="0">
                <a:latin typeface="Verdana" panose="020B0604030504040204" pitchFamily="34" charset="0"/>
                <a:ea typeface="Verdana" panose="020B0604030504040204" pitchFamily="34" charset="0"/>
                <a:cs typeface="Verdana" panose="020B0604030504040204" pitchFamily="34" charset="0"/>
              </a:rPr>
              <a:t>beyan </a:t>
            </a:r>
            <a:r>
              <a:rPr lang="tr-TR" sz="2000" dirty="0" smtClean="0">
                <a:latin typeface="Verdana" panose="020B0604030504040204" pitchFamily="34" charset="0"/>
                <a:ea typeface="Verdana" panose="020B0604030504040204" pitchFamily="34" charset="0"/>
                <a:cs typeface="Verdana" panose="020B0604030504040204" pitchFamily="34" charset="0"/>
              </a:rPr>
              <a:t>ettiği tespit edilen Yükletenin yetkisi: </a:t>
            </a:r>
          </a:p>
          <a:p>
            <a:endParaRPr lang="tr-TR" sz="2000" dirty="0">
              <a:latin typeface="Verdana" panose="020B0604030504040204" pitchFamily="34" charset="0"/>
              <a:ea typeface="Verdana" panose="020B0604030504040204" pitchFamily="34" charset="0"/>
              <a:cs typeface="Verdana" panose="020B0604030504040204" pitchFamily="34" charset="0"/>
            </a:endParaRPr>
          </a:p>
          <a:p>
            <a:pPr marL="814388" indent="-449263">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Bu durum hakkında İdareye yaptığı açıklama, ve </a:t>
            </a:r>
            <a:endParaRPr lang="tr-TR" sz="2000" dirty="0">
              <a:latin typeface="Verdana" panose="020B0604030504040204" pitchFamily="34" charset="0"/>
              <a:ea typeface="Verdana" panose="020B0604030504040204" pitchFamily="34" charset="0"/>
              <a:cs typeface="Verdana" panose="020B0604030504040204" pitchFamily="34" charset="0"/>
            </a:endParaRPr>
          </a:p>
          <a:p>
            <a:pPr marL="814388" indent="-449263">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Yanlış/hatalı beyana ilişkin </a:t>
            </a:r>
            <a:r>
              <a:rPr lang="tr-TR" sz="2000" dirty="0">
                <a:latin typeface="Verdana" panose="020B0604030504040204" pitchFamily="34" charset="0"/>
                <a:ea typeface="Verdana" panose="020B0604030504040204" pitchFamily="34" charset="0"/>
                <a:cs typeface="Verdana" panose="020B0604030504040204" pitchFamily="34" charset="0"/>
              </a:rPr>
              <a:t>uygunsuzluğun </a:t>
            </a:r>
            <a:r>
              <a:rPr lang="tr-TR" sz="2000" dirty="0" smtClean="0">
                <a:latin typeface="Verdana" panose="020B0604030504040204" pitchFamily="34" charset="0"/>
                <a:ea typeface="Verdana" panose="020B0604030504040204" pitchFamily="34" charset="0"/>
                <a:cs typeface="Verdana" panose="020B0604030504040204" pitchFamily="34" charset="0"/>
              </a:rPr>
              <a:t>derecesi, </a:t>
            </a:r>
          </a:p>
          <a:p>
            <a:endParaRPr lang="tr-TR" sz="2000" dirty="0" smtClean="0">
              <a:latin typeface="Verdana" panose="020B0604030504040204" pitchFamily="34" charset="0"/>
              <a:ea typeface="Verdana" panose="020B0604030504040204" pitchFamily="34" charset="0"/>
              <a:cs typeface="Verdana" panose="020B0604030504040204" pitchFamily="34" charset="0"/>
            </a:endParaRPr>
          </a:p>
          <a:p>
            <a:r>
              <a:rPr lang="tr-TR" sz="2000" dirty="0" smtClean="0">
                <a:latin typeface="Verdana" panose="020B0604030504040204" pitchFamily="34" charset="0"/>
                <a:ea typeface="Verdana" panose="020B0604030504040204" pitchFamily="34" charset="0"/>
                <a:cs typeface="Verdana" panose="020B0604030504040204" pitchFamily="34" charset="0"/>
              </a:rPr>
              <a:t>dikkate alınarak yapılan değerlendirme sonucunda </a:t>
            </a:r>
            <a:r>
              <a:rPr lang="tr-TR" sz="2000" dirty="0">
                <a:latin typeface="Verdana" panose="020B0604030504040204" pitchFamily="34" charset="0"/>
                <a:ea typeface="Verdana" panose="020B0604030504040204" pitchFamily="34" charset="0"/>
                <a:cs typeface="Verdana" panose="020B0604030504040204" pitchFamily="34" charset="0"/>
              </a:rPr>
              <a:t>askıya </a:t>
            </a:r>
            <a:r>
              <a:rPr lang="tr-TR" sz="2000" dirty="0" smtClean="0">
                <a:latin typeface="Verdana" panose="020B0604030504040204" pitchFamily="34" charset="0"/>
                <a:ea typeface="Verdana" panose="020B0604030504040204" pitchFamily="34" charset="0"/>
                <a:cs typeface="Verdana" panose="020B0604030504040204" pitchFamily="34" charset="0"/>
              </a:rPr>
              <a:t>alınabilir </a:t>
            </a:r>
            <a:r>
              <a:rPr lang="tr-TR" sz="2000" dirty="0">
                <a:latin typeface="Verdana" panose="020B0604030504040204" pitchFamily="34" charset="0"/>
                <a:ea typeface="Verdana" panose="020B0604030504040204" pitchFamily="34" charset="0"/>
                <a:cs typeface="Verdana" panose="020B0604030504040204" pitchFamily="34" charset="0"/>
              </a:rPr>
              <a:t>veya iptal </a:t>
            </a:r>
            <a:r>
              <a:rPr lang="tr-TR" sz="2000" dirty="0" smtClean="0">
                <a:latin typeface="Verdana" panose="020B0604030504040204" pitchFamily="34" charset="0"/>
                <a:ea typeface="Verdana" panose="020B0604030504040204" pitchFamily="34" charset="0"/>
                <a:cs typeface="Verdana" panose="020B0604030504040204" pitchFamily="34" charset="0"/>
              </a:rPr>
              <a:t>edilebilir. </a:t>
            </a:r>
            <a:endParaRPr lang="tr-TR" sz="2000" dirty="0">
              <a:latin typeface="Verdana" panose="020B0604030504040204" pitchFamily="34" charset="0"/>
              <a:ea typeface="Verdana" panose="020B0604030504040204" pitchFamily="34" charset="0"/>
              <a:cs typeface="Verdana" panose="020B0604030504040204" pitchFamily="34" charset="0"/>
            </a:endParaRPr>
          </a:p>
          <a:p>
            <a:r>
              <a:rPr lang="tr-TR" sz="2000" dirty="0" smtClean="0">
                <a:latin typeface="Verdana" panose="020B0604030504040204" pitchFamily="34" charset="0"/>
                <a:ea typeface="Verdana" panose="020B0604030504040204" pitchFamily="34" charset="0"/>
                <a:cs typeface="Verdana" panose="020B0604030504040204" pitchFamily="34" charset="0"/>
              </a:rPr>
              <a:t> </a:t>
            </a:r>
          </a:p>
          <a:p>
            <a:r>
              <a:rPr lang="tr-TR" sz="2000" dirty="0" smtClean="0">
                <a:latin typeface="Verdana" panose="020B0604030504040204" pitchFamily="34" charset="0"/>
                <a:ea typeface="Verdana" panose="020B0604030504040204" pitchFamily="34" charset="0"/>
                <a:cs typeface="Verdana" panose="020B0604030504040204" pitchFamily="34" charset="0"/>
              </a:rPr>
              <a:t>2- Yetki </a:t>
            </a:r>
            <a:r>
              <a:rPr lang="tr-TR" sz="2000" dirty="0">
                <a:latin typeface="Verdana" panose="020B0604030504040204" pitchFamily="34" charset="0"/>
                <a:ea typeface="Verdana" panose="020B0604030504040204" pitchFamily="34" charset="0"/>
                <a:cs typeface="Verdana" panose="020B0604030504040204" pitchFamily="34" charset="0"/>
              </a:rPr>
              <a:t>belgesi </a:t>
            </a:r>
            <a:r>
              <a:rPr lang="tr-TR" sz="2000" dirty="0" smtClean="0">
                <a:latin typeface="Verdana" panose="020B0604030504040204" pitchFamily="34" charset="0"/>
                <a:ea typeface="Verdana" panose="020B0604030504040204" pitchFamily="34" charset="0"/>
                <a:cs typeface="Verdana" panose="020B0604030504040204" pitchFamily="34" charset="0"/>
              </a:rPr>
              <a:t>kriterlerinin devamlılığını sağlamadığı </a:t>
            </a:r>
            <a:r>
              <a:rPr lang="tr-TR" sz="2000" dirty="0">
                <a:latin typeface="Verdana" panose="020B0604030504040204" pitchFamily="34" charset="0"/>
                <a:ea typeface="Verdana" panose="020B0604030504040204" pitchFamily="34" charset="0"/>
                <a:cs typeface="Verdana" panose="020B0604030504040204" pitchFamily="34" charset="0"/>
              </a:rPr>
              <a:t>tespit edilenlerin yetki belgesi, tespit edilen eksikliğin niteliği de dikkate alınarak yapılan değerlendirme sonucunda </a:t>
            </a:r>
            <a:r>
              <a:rPr lang="tr-TR" sz="2000" dirty="0" smtClean="0">
                <a:latin typeface="Verdana" panose="020B0604030504040204" pitchFamily="34" charset="0"/>
                <a:ea typeface="Verdana" panose="020B0604030504040204" pitchFamily="34" charset="0"/>
                <a:cs typeface="Verdana" panose="020B0604030504040204" pitchFamily="34" charset="0"/>
              </a:rPr>
              <a:t>askıya </a:t>
            </a:r>
            <a:r>
              <a:rPr lang="tr-TR" sz="2000" dirty="0">
                <a:latin typeface="Verdana" panose="020B0604030504040204" pitchFamily="34" charset="0"/>
                <a:ea typeface="Verdana" panose="020B0604030504040204" pitchFamily="34" charset="0"/>
                <a:cs typeface="Verdana" panose="020B0604030504040204" pitchFamily="34" charset="0"/>
              </a:rPr>
              <a:t>alınabilir veya iptal edilebilir. </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3- Yetkilendirilmiş yükümlü statüsünü kaybeden yükletenlerin yetki belgesi iptal olur. </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4- Yöntem-2 yetkisi askıya alınan </a:t>
            </a:r>
            <a:r>
              <a:rPr lang="tr-TR" sz="2000" dirty="0">
                <a:latin typeface="Verdana" panose="020B0604030504040204" pitchFamily="34" charset="0"/>
                <a:ea typeface="Verdana" panose="020B0604030504040204" pitchFamily="34" charset="0"/>
                <a:cs typeface="Verdana" panose="020B0604030504040204" pitchFamily="34" charset="0"/>
              </a:rPr>
              <a:t>veya iptal </a:t>
            </a:r>
            <a:r>
              <a:rPr lang="tr-TR" sz="2000" dirty="0" smtClean="0">
                <a:latin typeface="Verdana" panose="020B0604030504040204" pitchFamily="34" charset="0"/>
                <a:ea typeface="Verdana" panose="020B0604030504040204" pitchFamily="34" charset="0"/>
                <a:cs typeface="Verdana" panose="020B0604030504040204" pitchFamily="34" charset="0"/>
              </a:rPr>
              <a:t>edilen Yükleten Yöntem-1’i </a:t>
            </a:r>
            <a:r>
              <a:rPr lang="tr-TR" sz="2000" dirty="0">
                <a:latin typeface="Verdana" panose="020B0604030504040204" pitchFamily="34" charset="0"/>
                <a:ea typeface="Verdana" panose="020B0604030504040204" pitchFamily="34" charset="0"/>
                <a:cs typeface="Verdana" panose="020B0604030504040204" pitchFamily="34" charset="0"/>
              </a:rPr>
              <a:t>kullanmak zorundadır. </a:t>
            </a:r>
          </a:p>
        </p:txBody>
      </p:sp>
    </p:spTree>
    <p:extLst>
      <p:ext uri="{BB962C8B-B14F-4D97-AF65-F5344CB8AC3E}">
        <p14:creationId xmlns:p14="http://schemas.microsoft.com/office/powerpoint/2010/main" val="3489767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880" y="1991875"/>
            <a:ext cx="11837323" cy="2779636"/>
          </a:xfrm>
        </p:spPr>
        <p:txBody>
          <a:bodyPr>
            <a:noAutofit/>
          </a:bodyPr>
          <a:lstStyle/>
          <a:p>
            <a:pPr marL="0" indent="0">
              <a:buNone/>
            </a:pPr>
            <a:endParaRPr lang="tr-TR" sz="3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V. BÖLÜM</a:t>
            </a:r>
          </a:p>
          <a:p>
            <a:pPr marL="0" indent="0" algn="ctr">
              <a:buNone/>
            </a:pPr>
            <a:endParaRPr lang="tr-TR" sz="32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Belge Ücreti ve Süresi, Denetim ve İdari Yaptırımlar</a:t>
            </a:r>
          </a:p>
        </p:txBody>
      </p:sp>
      <p:sp>
        <p:nvSpPr>
          <p:cNvPr id="4" name="Slayt Numarası Yer Tutucusu 3"/>
          <p:cNvSpPr>
            <a:spLocks noGrp="1"/>
          </p:cNvSpPr>
          <p:nvPr>
            <p:ph type="sldNum" sz="quarter" idx="12"/>
          </p:nvPr>
        </p:nvSpPr>
        <p:spPr>
          <a:xfrm>
            <a:off x="9277004" y="6323099"/>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55</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705475"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3310599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56</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66255" y="144927"/>
            <a:ext cx="11700494"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Belge Ücreti</a:t>
              </a:r>
              <a:r>
                <a:rPr lang="tr-TR" sz="3200" b="1" dirty="0">
                  <a:latin typeface="Verdana" panose="020B0604030504040204" pitchFamily="34" charset="0"/>
                  <a:ea typeface="Verdana" panose="020B0604030504040204" pitchFamily="34" charset="0"/>
                  <a:cs typeface="Verdana" panose="020B0604030504040204" pitchFamily="34" charset="0"/>
                </a:rPr>
                <a:t> </a:t>
              </a:r>
              <a:r>
                <a:rPr lang="tr-TR" sz="3200" b="1" dirty="0" smtClean="0">
                  <a:latin typeface="Verdana" panose="020B0604030504040204" pitchFamily="34" charset="0"/>
                  <a:ea typeface="Verdana" panose="020B0604030504040204" pitchFamily="34" charset="0"/>
                  <a:cs typeface="Verdana" panose="020B0604030504040204" pitchFamily="34" charset="0"/>
                </a:rPr>
                <a:t>ve Süresi, Denetimler</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423252"/>
            <a:ext cx="11218356" cy="5016758"/>
          </a:xfrm>
          <a:prstGeom prst="rect">
            <a:avLst/>
          </a:prstGeom>
        </p:spPr>
        <p:txBody>
          <a:bodyPr wrap="square">
            <a:spAutoFit/>
          </a:bodyPr>
          <a:lstStyle/>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Belge Ücreti ve Süresi:</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“Dolu Konteyner Brüt Ağırlık Tespiti İçin Yöntem-2 Kullanıcı Yetki Belgesi” ücreti 30.000 (</a:t>
            </a:r>
            <a:r>
              <a:rPr lang="tr-TR" sz="2000" dirty="0" err="1" smtClean="0">
                <a:latin typeface="Verdana" panose="020B0604030504040204" pitchFamily="34" charset="0"/>
                <a:ea typeface="Verdana" panose="020B0604030504040204" pitchFamily="34" charset="0"/>
                <a:cs typeface="Verdana" panose="020B0604030504040204" pitchFamily="34" charset="0"/>
              </a:rPr>
              <a:t>otuzbin</a:t>
            </a:r>
            <a:r>
              <a:rPr lang="tr-TR" sz="2000" dirty="0" smtClean="0">
                <a:latin typeface="Verdana" panose="020B0604030504040204" pitchFamily="34" charset="0"/>
                <a:ea typeface="Verdana" panose="020B0604030504040204" pitchFamily="34" charset="0"/>
                <a:cs typeface="Verdana" panose="020B0604030504040204" pitchFamily="34" charset="0"/>
              </a:rPr>
              <a:t>) TL.’</a:t>
            </a:r>
            <a:r>
              <a:rPr lang="tr-TR" sz="2000" dirty="0" err="1" smtClean="0">
                <a:latin typeface="Verdana" panose="020B0604030504040204" pitchFamily="34" charset="0"/>
                <a:ea typeface="Verdana" panose="020B0604030504040204" pitchFamily="34" charset="0"/>
                <a:cs typeface="Verdana" panose="020B0604030504040204" pitchFamily="34" charset="0"/>
              </a:rPr>
              <a:t>dir</a:t>
            </a:r>
            <a:r>
              <a:rPr lang="tr-TR" sz="2000"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Yenileme ücreti ise belge ücretinin % 50’si kadardır. </a:t>
            </a:r>
          </a:p>
          <a:p>
            <a:pPr marL="342900" indent="-342900" algn="just">
              <a:buFontTx/>
              <a:buChar char="-"/>
            </a:pPr>
            <a:r>
              <a:rPr lang="tr-TR" sz="2000" dirty="0" smtClean="0">
                <a:latin typeface="Verdana" panose="020B0604030504040204" pitchFamily="34" charset="0"/>
                <a:ea typeface="Verdana" panose="020B0604030504040204" pitchFamily="34" charset="0"/>
                <a:cs typeface="Verdana" panose="020B0604030504040204" pitchFamily="34" charset="0"/>
              </a:rPr>
              <a:t>Yetki Belgesinin süresi 3 yıldır. </a:t>
            </a: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i="1" dirty="0" smtClean="0">
                <a:latin typeface="Verdana" panose="020B0604030504040204" pitchFamily="34" charset="0"/>
                <a:ea typeface="Verdana" panose="020B0604030504040204" pitchFamily="34" charset="0"/>
                <a:cs typeface="Verdana" panose="020B0604030504040204" pitchFamily="34" charset="0"/>
              </a:rPr>
              <a:t>(madde 23)</a:t>
            </a:r>
            <a:endParaRPr lang="tr-TR"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tr-TR" sz="2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Denetimler:</a:t>
            </a:r>
          </a:p>
          <a:p>
            <a:pPr algn="just"/>
            <a:endParaRPr lang="tr-TR" sz="2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Bakanlık Yönerge hükümlerinin ilgili taraflarca yerine getirilip getirilmediğinin tespitine ilişkin olarak denetimler yapabilir.</a:t>
            </a:r>
          </a:p>
          <a:p>
            <a:pPr algn="just"/>
            <a:endParaRPr lang="tr-TR" sz="2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Bu denetimleri kendi personeli ile veya yetkilendirdiği kurum ve kuruluş personeli aracılığı ile de yapabilir veya yaptırabilir.</a:t>
            </a: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sz="2000" b="1" dirty="0" smtClean="0">
                <a:latin typeface="Verdana" panose="020B0604030504040204" pitchFamily="34" charset="0"/>
                <a:ea typeface="Verdana" panose="020B0604030504040204" pitchFamily="34" charset="0"/>
                <a:cs typeface="Verdana" panose="020B0604030504040204" pitchFamily="34" charset="0"/>
              </a:rPr>
              <a:t>                                                                                                            </a:t>
            </a:r>
            <a:r>
              <a:rPr lang="tr-TR" i="1" dirty="0" smtClean="0">
                <a:latin typeface="Verdana" panose="020B0604030504040204" pitchFamily="34" charset="0"/>
                <a:ea typeface="Verdana" panose="020B0604030504040204" pitchFamily="34" charset="0"/>
                <a:cs typeface="Verdana" panose="020B0604030504040204" pitchFamily="34" charset="0"/>
              </a:rPr>
              <a:t>(</a:t>
            </a:r>
            <a:r>
              <a:rPr lang="tr-TR" i="1" dirty="0">
                <a:latin typeface="Verdana" panose="020B0604030504040204" pitchFamily="34" charset="0"/>
                <a:ea typeface="Verdana" panose="020B0604030504040204" pitchFamily="34" charset="0"/>
                <a:cs typeface="Verdana" panose="020B0604030504040204" pitchFamily="34" charset="0"/>
              </a:rPr>
              <a:t>madde </a:t>
            </a:r>
            <a:r>
              <a:rPr lang="tr-TR" i="1" dirty="0" smtClean="0">
                <a:latin typeface="Verdana" panose="020B0604030504040204" pitchFamily="34" charset="0"/>
                <a:ea typeface="Verdana" panose="020B0604030504040204" pitchFamily="34" charset="0"/>
                <a:cs typeface="Verdana" panose="020B0604030504040204" pitchFamily="34" charset="0"/>
              </a:rPr>
              <a:t>24)</a:t>
            </a:r>
            <a:endParaRPr lang="tr-T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46915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57</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49629" y="144927"/>
            <a:ext cx="11887201"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Belge Ücreti</a:t>
              </a:r>
              <a:r>
                <a:rPr lang="tr-TR" sz="3200" b="1" dirty="0">
                  <a:latin typeface="Verdana" panose="020B0604030504040204" pitchFamily="34" charset="0"/>
                  <a:ea typeface="Verdana" panose="020B0604030504040204" pitchFamily="34" charset="0"/>
                  <a:cs typeface="Verdana" panose="020B0604030504040204" pitchFamily="34" charset="0"/>
                </a:rPr>
                <a:t> </a:t>
              </a:r>
              <a:r>
                <a:rPr lang="tr-TR" sz="3200" b="1" dirty="0" smtClean="0">
                  <a:latin typeface="Verdana" panose="020B0604030504040204" pitchFamily="34" charset="0"/>
                  <a:ea typeface="Verdana" panose="020B0604030504040204" pitchFamily="34" charset="0"/>
                  <a:cs typeface="Verdana" panose="020B0604030504040204" pitchFamily="34" charset="0"/>
                </a:rPr>
                <a:t>ve Süresi, Denetimler</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1522988"/>
            <a:ext cx="11218356" cy="4062651"/>
          </a:xfrm>
          <a:prstGeom prst="rect">
            <a:avLst/>
          </a:prstGeom>
        </p:spPr>
        <p:txBody>
          <a:bodyPr wrap="square">
            <a:spAutoFit/>
          </a:bodyPr>
          <a:lstStyle/>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İdari Yaptırımlar:</a:t>
            </a:r>
          </a:p>
          <a:p>
            <a:pPr algn="just"/>
            <a:endParaRPr lang="tr-TR" sz="2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a:latin typeface="Verdana" panose="020B0604030504040204" pitchFamily="34" charset="0"/>
                <a:ea typeface="Verdana" panose="020B0604030504040204" pitchFamily="34" charset="0"/>
                <a:cs typeface="Verdana" panose="020B0604030504040204" pitchFamily="34" charset="0"/>
              </a:rPr>
              <a:t>Yönerge hükümlerinin ihlali durumunda; 618 sayılı Limanlar Kanununun </a:t>
            </a:r>
            <a:r>
              <a:rPr lang="tr-TR" sz="2000" dirty="0" smtClean="0">
                <a:latin typeface="Verdana" panose="020B0604030504040204" pitchFamily="34" charset="0"/>
                <a:ea typeface="Verdana" panose="020B0604030504040204" pitchFamily="34" charset="0"/>
                <a:cs typeface="Verdana" panose="020B0604030504040204" pitchFamily="34" charset="0"/>
              </a:rPr>
              <a:t>2. maddesi </a:t>
            </a:r>
            <a:r>
              <a:rPr lang="tr-TR" sz="2000" dirty="0">
                <a:latin typeface="Verdana" panose="020B0604030504040204" pitchFamily="34" charset="0"/>
                <a:ea typeface="Verdana" panose="020B0604030504040204" pitchFamily="34" charset="0"/>
                <a:cs typeface="Verdana" panose="020B0604030504040204" pitchFamily="34" charset="0"/>
              </a:rPr>
              <a:t>ile bu Kanun kapsamında yayımlanan Limanlar Yönetmeliğinin </a:t>
            </a:r>
            <a:r>
              <a:rPr lang="tr-TR" sz="2000" dirty="0" smtClean="0">
                <a:latin typeface="Verdana" panose="020B0604030504040204" pitchFamily="34" charset="0"/>
                <a:ea typeface="Verdana" panose="020B0604030504040204" pitchFamily="34" charset="0"/>
                <a:cs typeface="Verdana" panose="020B0604030504040204" pitchFamily="34" charset="0"/>
              </a:rPr>
              <a:t>8. </a:t>
            </a:r>
            <a:r>
              <a:rPr lang="tr-TR" sz="2000" dirty="0">
                <a:latin typeface="Verdana" panose="020B0604030504040204" pitchFamily="34" charset="0"/>
                <a:ea typeface="Verdana" panose="020B0604030504040204" pitchFamily="34" charset="0"/>
                <a:cs typeface="Verdana" panose="020B0604030504040204" pitchFamily="34" charset="0"/>
              </a:rPr>
              <a:t>maddesi uyarınca, Liman Başkanlığı tarafından 618 sayılı Limanlar Kanununun </a:t>
            </a:r>
            <a:r>
              <a:rPr lang="tr-TR" sz="2000" dirty="0" smtClean="0">
                <a:latin typeface="Verdana" panose="020B0604030504040204" pitchFamily="34" charset="0"/>
                <a:ea typeface="Verdana" panose="020B0604030504040204" pitchFamily="34" charset="0"/>
                <a:cs typeface="Verdana" panose="020B0604030504040204" pitchFamily="34" charset="0"/>
              </a:rPr>
              <a:t>11. </a:t>
            </a:r>
            <a:r>
              <a:rPr lang="tr-TR" sz="2000" dirty="0">
                <a:latin typeface="Verdana" panose="020B0604030504040204" pitchFamily="34" charset="0"/>
                <a:ea typeface="Verdana" panose="020B0604030504040204" pitchFamily="34" charset="0"/>
                <a:cs typeface="Verdana" panose="020B0604030504040204" pitchFamily="34" charset="0"/>
              </a:rPr>
              <a:t>maddesinde belirtilen idari para cezası uygulanır. </a:t>
            </a: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                                                                                                            </a:t>
            </a:r>
            <a:r>
              <a:rPr lang="tr-TR" i="1" dirty="0" smtClean="0">
                <a:latin typeface="Verdana" panose="020B0604030504040204" pitchFamily="34" charset="0"/>
                <a:ea typeface="Verdana" panose="020B0604030504040204" pitchFamily="34" charset="0"/>
                <a:cs typeface="Verdana" panose="020B0604030504040204" pitchFamily="34" charset="0"/>
              </a:rPr>
              <a:t>(madde 25)</a:t>
            </a:r>
          </a:p>
          <a:p>
            <a:pPr algn="just"/>
            <a:endParaRPr lang="tr-TR" b="1" i="1" dirty="0">
              <a:latin typeface="Verdana" panose="020B0604030504040204" pitchFamily="34" charset="0"/>
              <a:ea typeface="Verdana" panose="020B0604030504040204" pitchFamily="34" charset="0"/>
              <a:cs typeface="Verdana" panose="020B0604030504040204" pitchFamily="34" charset="0"/>
            </a:endParaRPr>
          </a:p>
          <a:p>
            <a:pPr algn="just"/>
            <a:endParaRPr lang="tr-TR" sz="2000" b="1" i="1"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b="1" dirty="0" smtClean="0">
                <a:latin typeface="Verdana" panose="020B0604030504040204" pitchFamily="34" charset="0"/>
                <a:ea typeface="Verdana" panose="020B0604030504040204" pitchFamily="34" charset="0"/>
                <a:cs typeface="Verdana" panose="020B0604030504040204" pitchFamily="34" charset="0"/>
              </a:rPr>
              <a:t>Limanlar Kanununun 11. Maddesi:</a:t>
            </a:r>
          </a:p>
          <a:p>
            <a:pPr algn="just"/>
            <a:endParaRPr lang="tr-TR" sz="2000" b="1" i="1" dirty="0">
              <a:latin typeface="Verdana" panose="020B0604030504040204" pitchFamily="34" charset="0"/>
              <a:ea typeface="Verdana" panose="020B0604030504040204" pitchFamily="34" charset="0"/>
              <a:cs typeface="Verdana" panose="020B0604030504040204" pitchFamily="34" charset="0"/>
            </a:endParaRPr>
          </a:p>
          <a:p>
            <a:r>
              <a:rPr lang="tr-TR" sz="2000" dirty="0">
                <a:latin typeface="Verdana" panose="020B0604030504040204" pitchFamily="34" charset="0"/>
                <a:ea typeface="Verdana" panose="020B0604030504040204" pitchFamily="34" charset="0"/>
                <a:cs typeface="Verdana" panose="020B0604030504040204" pitchFamily="34" charset="0"/>
              </a:rPr>
              <a:t>İşbu Kanun ile ikinci maddede </a:t>
            </a:r>
            <a:r>
              <a:rPr lang="tr-TR" sz="2000" dirty="0" err="1">
                <a:latin typeface="Verdana" panose="020B0604030504040204" pitchFamily="34" charset="0"/>
                <a:ea typeface="Verdana" panose="020B0604030504040204" pitchFamily="34" charset="0"/>
                <a:cs typeface="Verdana" panose="020B0604030504040204" pitchFamily="34" charset="0"/>
              </a:rPr>
              <a:t>mezkür</a:t>
            </a:r>
            <a:r>
              <a:rPr lang="tr-TR" sz="2000" dirty="0">
                <a:latin typeface="Verdana" panose="020B0604030504040204" pitchFamily="34" charset="0"/>
                <a:ea typeface="Verdana" panose="020B0604030504040204" pitchFamily="34" charset="0"/>
                <a:cs typeface="Verdana" panose="020B0604030504040204" pitchFamily="34" charset="0"/>
              </a:rPr>
              <a:t> nizamnamelere muhalif hareket edenlere liman başkanı tarafından </a:t>
            </a:r>
            <a:r>
              <a:rPr lang="tr-TR" sz="2000" b="1" dirty="0" smtClean="0">
                <a:latin typeface="Verdana" panose="020B0604030504040204" pitchFamily="34" charset="0"/>
                <a:ea typeface="Verdana" panose="020B0604030504040204" pitchFamily="34" charset="0"/>
                <a:cs typeface="Verdana" panose="020B0604030504040204" pitchFamily="34" charset="0"/>
              </a:rPr>
              <a:t>500 TL’den 20.000 TL’ye </a:t>
            </a:r>
            <a:r>
              <a:rPr lang="tr-TR" sz="2000" dirty="0">
                <a:latin typeface="Verdana" panose="020B0604030504040204" pitchFamily="34" charset="0"/>
                <a:ea typeface="Verdana" panose="020B0604030504040204" pitchFamily="34" charset="0"/>
                <a:cs typeface="Verdana" panose="020B0604030504040204" pitchFamily="34" charset="0"/>
              </a:rPr>
              <a:t>kadar idarî para cezası verilir.</a:t>
            </a:r>
            <a:endParaRPr lang="tr-TR" sz="20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4531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880" y="2208000"/>
            <a:ext cx="11837323" cy="2264231"/>
          </a:xfrm>
        </p:spPr>
        <p:txBody>
          <a:bodyPr>
            <a:normAutofit/>
          </a:bodyPr>
          <a:lstStyle/>
          <a:p>
            <a:pPr marL="0" indent="0">
              <a:buNone/>
            </a:pPr>
            <a:endParaRPr lang="tr-TR" sz="12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b="1" dirty="0" smtClean="0">
                <a:latin typeface="Verdana" panose="020B0604030504040204" pitchFamily="34" charset="0"/>
                <a:ea typeface="Verdana" panose="020B0604030504040204" pitchFamily="34" charset="0"/>
                <a:cs typeface="Verdana" panose="020B0604030504040204" pitchFamily="34" charset="0"/>
              </a:rPr>
              <a:t>VI. BÖLÜM</a:t>
            </a:r>
          </a:p>
          <a:p>
            <a:pPr marL="0" indent="0" algn="ctr">
              <a:buNone/>
            </a:pPr>
            <a:endParaRPr lang="tr-TR" sz="3200"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3200" dirty="0" smtClean="0">
                <a:latin typeface="Verdana" panose="020B0604030504040204" pitchFamily="34" charset="0"/>
                <a:ea typeface="Verdana" panose="020B0604030504040204" pitchFamily="34" charset="0"/>
                <a:cs typeface="Verdana" panose="020B0604030504040204" pitchFamily="34" charset="0"/>
              </a:rPr>
              <a:t>Çeşitli ve Son Hükümler</a:t>
            </a:r>
            <a:endParaRPr lang="tr-TR"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77004" y="6339725"/>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58</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688850"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1970479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59</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49629" y="144927"/>
            <a:ext cx="11887201"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Çeşitli ve Son Hükümler</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65018" y="1522988"/>
            <a:ext cx="11218356" cy="3785652"/>
          </a:xfrm>
          <a:prstGeom prst="rect">
            <a:avLst/>
          </a:prstGeom>
        </p:spPr>
        <p:txBody>
          <a:bodyPr wrap="square">
            <a:spAutoFit/>
          </a:bodyPr>
          <a:lstStyle/>
          <a:p>
            <a:pPr algn="just"/>
            <a:r>
              <a:rPr lang="tr-TR" sz="2000" b="1" dirty="0">
                <a:latin typeface="Verdana" panose="020B0604030504040204" pitchFamily="34" charset="0"/>
                <a:ea typeface="Verdana" panose="020B0604030504040204" pitchFamily="34" charset="0"/>
                <a:cs typeface="Verdana" panose="020B0604030504040204" pitchFamily="34" charset="0"/>
              </a:rPr>
              <a:t>Uygulamaya </a:t>
            </a:r>
            <a:r>
              <a:rPr lang="tr-TR" sz="2000" b="1">
                <a:latin typeface="Verdana" panose="020B0604030504040204" pitchFamily="34" charset="0"/>
                <a:ea typeface="Verdana" panose="020B0604030504040204" pitchFamily="34" charset="0"/>
                <a:cs typeface="Verdana" panose="020B0604030504040204" pitchFamily="34" charset="0"/>
              </a:rPr>
              <a:t>geçiş </a:t>
            </a:r>
            <a:r>
              <a:rPr lang="tr-TR" sz="2000" b="1" smtClean="0">
                <a:latin typeface="Verdana" panose="020B0604030504040204" pitchFamily="34" charset="0"/>
                <a:ea typeface="Verdana" panose="020B0604030504040204" pitchFamily="34" charset="0"/>
                <a:cs typeface="Verdana" panose="020B0604030504040204" pitchFamily="34" charset="0"/>
              </a:rPr>
              <a:t>durumu: </a:t>
            </a:r>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1 Temmuz 2016 tarihinden önce dolumu </a:t>
            </a:r>
            <a:r>
              <a:rPr lang="tr-TR" sz="2000" dirty="0">
                <a:latin typeface="Verdana" panose="020B0604030504040204" pitchFamily="34" charset="0"/>
                <a:ea typeface="Verdana" panose="020B0604030504040204" pitchFamily="34" charset="0"/>
                <a:cs typeface="Verdana" panose="020B0604030504040204" pitchFamily="34" charset="0"/>
              </a:rPr>
              <a:t>yapılarak denizyoluyla taşınmak üzere kıyı </a:t>
            </a:r>
            <a:r>
              <a:rPr lang="tr-TR" sz="2000" dirty="0" smtClean="0">
                <a:latin typeface="Verdana" panose="020B0604030504040204" pitchFamily="34" charset="0"/>
                <a:ea typeface="Verdana" panose="020B0604030504040204" pitchFamily="34" charset="0"/>
                <a:cs typeface="Verdana" panose="020B0604030504040204" pitchFamily="34" charset="0"/>
              </a:rPr>
              <a:t>tesislerine </a:t>
            </a:r>
            <a:r>
              <a:rPr lang="tr-TR" sz="2000" dirty="0">
                <a:latin typeface="Verdana" panose="020B0604030504040204" pitchFamily="34" charset="0"/>
                <a:ea typeface="Verdana" panose="020B0604030504040204" pitchFamily="34" charset="0"/>
                <a:cs typeface="Verdana" panose="020B0604030504040204" pitchFamily="34" charset="0"/>
              </a:rPr>
              <a:t>kabulü yapılmış olan ve </a:t>
            </a:r>
            <a:r>
              <a:rPr lang="tr-TR" sz="2000" dirty="0" smtClean="0">
                <a:latin typeface="Verdana" panose="020B0604030504040204" pitchFamily="34" charset="0"/>
                <a:ea typeface="Verdana" panose="020B0604030504040204" pitchFamily="34" charset="0"/>
                <a:cs typeface="Verdana" panose="020B0604030504040204" pitchFamily="34" charset="0"/>
              </a:rPr>
              <a:t>1 Temmuz 2016 ve sonrasında gemiye </a:t>
            </a:r>
            <a:r>
              <a:rPr lang="tr-TR" sz="2000" dirty="0">
                <a:latin typeface="Verdana" panose="020B0604030504040204" pitchFamily="34" charset="0"/>
                <a:ea typeface="Verdana" panose="020B0604030504040204" pitchFamily="34" charset="0"/>
                <a:cs typeface="Verdana" panose="020B0604030504040204" pitchFamily="34" charset="0"/>
              </a:rPr>
              <a:t>yüklenmeyi bekleyen </a:t>
            </a:r>
            <a:r>
              <a:rPr lang="tr-TR" sz="2000" b="1" dirty="0">
                <a:latin typeface="Verdana" panose="020B0604030504040204" pitchFamily="34" charset="0"/>
                <a:ea typeface="Verdana" panose="020B0604030504040204" pitchFamily="34" charset="0"/>
                <a:cs typeface="Verdana" panose="020B0604030504040204" pitchFamily="34" charset="0"/>
              </a:rPr>
              <a:t>konteynerlerin </a:t>
            </a:r>
            <a:r>
              <a:rPr lang="tr-TR" sz="2000" b="1" dirty="0" err="1" smtClean="0">
                <a:latin typeface="Verdana" panose="020B0604030504040204" pitchFamily="34" charset="0"/>
                <a:ea typeface="Verdana" panose="020B0604030504040204" pitchFamily="34" charset="0"/>
                <a:cs typeface="Verdana" panose="020B0604030504040204" pitchFamily="34" charset="0"/>
              </a:rPr>
              <a:t>DBA’larının</a:t>
            </a:r>
            <a:r>
              <a:rPr lang="tr-TR" sz="2000" b="1" dirty="0" smtClean="0">
                <a:latin typeface="Verdana" panose="020B0604030504040204" pitchFamily="34" charset="0"/>
                <a:ea typeface="Verdana" panose="020B0604030504040204" pitchFamily="34" charset="0"/>
                <a:cs typeface="Verdana" panose="020B0604030504040204" pitchFamily="34" charset="0"/>
              </a:rPr>
              <a:t> </a:t>
            </a:r>
            <a:r>
              <a:rPr lang="tr-TR" sz="2000" b="1" dirty="0">
                <a:latin typeface="Verdana" panose="020B0604030504040204" pitchFamily="34" charset="0"/>
                <a:ea typeface="Verdana" panose="020B0604030504040204" pitchFamily="34" charset="0"/>
                <a:cs typeface="Verdana" panose="020B0604030504040204" pitchFamily="34" charset="0"/>
              </a:rPr>
              <a:t>tespiti yükletenin sorumluluğunda kıyı tesisi işleticisi tarafından yapılır. </a:t>
            </a:r>
          </a:p>
          <a:p>
            <a:pPr algn="just"/>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sz="2000" dirty="0" smtClean="0">
                <a:latin typeface="Verdana" panose="020B0604030504040204" pitchFamily="34" charset="0"/>
                <a:ea typeface="Verdana" panose="020B0604030504040204" pitchFamily="34" charset="0"/>
                <a:cs typeface="Verdana" panose="020B0604030504040204" pitchFamily="34" charset="0"/>
              </a:rPr>
              <a:t>1 </a:t>
            </a:r>
            <a:r>
              <a:rPr lang="tr-TR" sz="2000" dirty="0">
                <a:latin typeface="Verdana" panose="020B0604030504040204" pitchFamily="34" charset="0"/>
                <a:ea typeface="Verdana" panose="020B0604030504040204" pitchFamily="34" charset="0"/>
                <a:cs typeface="Verdana" panose="020B0604030504040204" pitchFamily="34" charset="0"/>
              </a:rPr>
              <a:t>Temmuz 2016 tarihinden önce gemiye yüklenerek deniz yolu taşımacılığı başlayan ve 1 Temmuz 2016 veya sonrasında başka bir gemiye aktarma yapılacağı kıyı tesisine ulaşan </a:t>
            </a:r>
            <a:r>
              <a:rPr lang="tr-TR" sz="2000" b="1" dirty="0">
                <a:latin typeface="Verdana" panose="020B0604030504040204" pitchFamily="34" charset="0"/>
                <a:ea typeface="Verdana" panose="020B0604030504040204" pitchFamily="34" charset="0"/>
                <a:cs typeface="Verdana" panose="020B0604030504040204" pitchFamily="34" charset="0"/>
              </a:rPr>
              <a:t>transit haldeki dolu konteynerlerde 1 Ekim 2016 tarihine kadar doğrulanmış bürüt ağırlık bilgisi aranmaz.</a:t>
            </a:r>
            <a:r>
              <a:rPr lang="tr-TR" sz="2000" dirty="0">
                <a:latin typeface="Verdana" panose="020B0604030504040204" pitchFamily="34" charset="0"/>
                <a:ea typeface="Verdana" panose="020B0604030504040204" pitchFamily="34" charset="0"/>
                <a:cs typeface="Verdana" panose="020B0604030504040204" pitchFamily="34" charset="0"/>
              </a:rPr>
              <a:t> </a:t>
            </a:r>
            <a:r>
              <a:rPr lang="tr-TR" sz="2000" dirty="0" smtClean="0">
                <a:latin typeface="Verdana" panose="020B0604030504040204" pitchFamily="34" charset="0"/>
                <a:ea typeface="Verdana" panose="020B0604030504040204" pitchFamily="34" charset="0"/>
                <a:cs typeface="Verdana" panose="020B0604030504040204" pitchFamily="34" charset="0"/>
              </a:rPr>
              <a:t>                                                                                                             </a:t>
            </a:r>
          </a:p>
          <a:p>
            <a:r>
              <a:rPr lang="tr-TR" sz="2000" i="1" dirty="0">
                <a:latin typeface="Verdana" panose="020B0604030504040204" pitchFamily="34" charset="0"/>
                <a:ea typeface="Verdana" panose="020B0604030504040204" pitchFamily="34" charset="0"/>
                <a:cs typeface="Verdana" panose="020B0604030504040204" pitchFamily="34" charset="0"/>
              </a:rPr>
              <a:t> </a:t>
            </a:r>
            <a:r>
              <a:rPr lang="tr-TR" sz="2000" i="1" dirty="0" smtClean="0">
                <a:latin typeface="Verdana" panose="020B0604030504040204" pitchFamily="34" charset="0"/>
                <a:ea typeface="Verdana" panose="020B0604030504040204" pitchFamily="34" charset="0"/>
                <a:cs typeface="Verdana" panose="020B0604030504040204" pitchFamily="34" charset="0"/>
              </a:rPr>
              <a:t>                                                                                                    </a:t>
            </a:r>
            <a:r>
              <a:rPr lang="tr-TR" i="1" dirty="0" smtClean="0">
                <a:latin typeface="Verdana" panose="020B0604030504040204" pitchFamily="34" charset="0"/>
                <a:ea typeface="Verdana" panose="020B0604030504040204" pitchFamily="34" charset="0"/>
                <a:cs typeface="Verdana" panose="020B0604030504040204" pitchFamily="34" charset="0"/>
              </a:rPr>
              <a:t>(geçici madde  1)</a:t>
            </a:r>
          </a:p>
        </p:txBody>
      </p:sp>
    </p:spTree>
    <p:extLst>
      <p:ext uri="{BB962C8B-B14F-4D97-AF65-F5344CB8AC3E}">
        <p14:creationId xmlns:p14="http://schemas.microsoft.com/office/powerpoint/2010/main" val="130912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08500"/>
            <a:ext cx="10515600" cy="3926787"/>
          </a:xfrm>
        </p:spPr>
        <p:txBody>
          <a:bodyPr>
            <a:normAutofit/>
          </a:bodyPr>
          <a:lstStyle/>
          <a:p>
            <a:pPr marL="0" indent="0">
              <a:buNone/>
            </a:pPr>
            <a:r>
              <a:rPr lang="tr-TR" b="1" dirty="0" smtClean="0">
                <a:latin typeface="Verdana" panose="020B0604030504040204" pitchFamily="34" charset="0"/>
                <a:ea typeface="Verdana" panose="020B0604030504040204" pitchFamily="34" charset="0"/>
                <a:cs typeface="Verdana" panose="020B0604030504040204" pitchFamily="34" charset="0"/>
              </a:rPr>
              <a:t>Yönerge;</a:t>
            </a:r>
            <a:r>
              <a:rPr lang="tr-TR"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tr-TR" dirty="0">
              <a:latin typeface="Verdana" panose="020B0604030504040204" pitchFamily="34" charset="0"/>
              <a:ea typeface="Verdana" panose="020B0604030504040204" pitchFamily="34" charset="0"/>
              <a:cs typeface="Verdana" panose="020B0604030504040204" pitchFamily="34" charset="0"/>
            </a:endParaRPr>
          </a:p>
          <a:p>
            <a:pPr marL="1263650" indent="0"/>
            <a:r>
              <a:rPr lang="tr-TR" dirty="0" smtClean="0">
                <a:latin typeface="Verdana" panose="020B0604030504040204" pitchFamily="34" charset="0"/>
                <a:ea typeface="Verdana" panose="020B0604030504040204" pitchFamily="34" charset="0"/>
                <a:cs typeface="Verdana" panose="020B0604030504040204" pitchFamily="34" charset="0"/>
              </a:rPr>
              <a:t> 6 bölüm </a:t>
            </a:r>
          </a:p>
          <a:p>
            <a:pPr marL="1263650" indent="0"/>
            <a:r>
              <a:rPr lang="tr-TR" dirty="0">
                <a:latin typeface="Verdana" panose="020B0604030504040204" pitchFamily="34" charset="0"/>
                <a:ea typeface="Verdana" panose="020B0604030504040204" pitchFamily="34" charset="0"/>
                <a:cs typeface="Verdana" panose="020B0604030504040204" pitchFamily="34" charset="0"/>
              </a:rPr>
              <a:t> </a:t>
            </a:r>
            <a:r>
              <a:rPr lang="tr-TR" dirty="0" smtClean="0">
                <a:latin typeface="Verdana" panose="020B0604030504040204" pitchFamily="34" charset="0"/>
                <a:ea typeface="Verdana" panose="020B0604030504040204" pitchFamily="34" charset="0"/>
                <a:cs typeface="Verdana" panose="020B0604030504040204" pitchFamily="34" charset="0"/>
              </a:rPr>
              <a:t>28 madde, ve </a:t>
            </a:r>
          </a:p>
          <a:p>
            <a:pPr marL="1263650" indent="0"/>
            <a:r>
              <a:rPr lang="tr-TR" dirty="0">
                <a:latin typeface="Verdana" panose="020B0604030504040204" pitchFamily="34" charset="0"/>
                <a:ea typeface="Verdana" panose="020B0604030504040204" pitchFamily="34" charset="0"/>
                <a:cs typeface="Verdana" panose="020B0604030504040204" pitchFamily="34" charset="0"/>
              </a:rPr>
              <a:t> </a:t>
            </a:r>
            <a:r>
              <a:rPr lang="tr-TR" dirty="0" smtClean="0">
                <a:latin typeface="Verdana" panose="020B0604030504040204" pitchFamily="34" charset="0"/>
                <a:ea typeface="Verdana" panose="020B0604030504040204" pitchFamily="34" charset="0"/>
                <a:cs typeface="Verdana" panose="020B0604030504040204" pitchFamily="34" charset="0"/>
              </a:rPr>
              <a:t>2 ekten </a:t>
            </a:r>
          </a:p>
          <a:p>
            <a:pPr marL="1263650" indent="0">
              <a:buNone/>
            </a:pPr>
            <a:endParaRPr lang="tr-TR" dirty="0">
              <a:latin typeface="Verdana" panose="020B0604030504040204" pitchFamily="34" charset="0"/>
              <a:ea typeface="Verdana" panose="020B0604030504040204" pitchFamily="34" charset="0"/>
              <a:cs typeface="Verdana" panose="020B0604030504040204" pitchFamily="34" charset="0"/>
            </a:endParaRPr>
          </a:p>
          <a:p>
            <a:pPr marL="1263650" indent="0">
              <a:buNone/>
            </a:pPr>
            <a:r>
              <a:rPr lang="tr-TR" dirty="0" smtClean="0">
                <a:latin typeface="Verdana" panose="020B0604030504040204" pitchFamily="34" charset="0"/>
                <a:ea typeface="Verdana" panose="020B0604030504040204" pitchFamily="34" charset="0"/>
                <a:cs typeface="Verdana" panose="020B0604030504040204" pitchFamily="34" charset="0"/>
              </a:rPr>
              <a:t>oluşmaktadır. </a:t>
            </a:r>
          </a:p>
          <a:p>
            <a:pPr marL="0" indent="0">
              <a:buNone/>
            </a:pPr>
            <a:endParaRPr lang="tr-TR"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308850"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6</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up 5"/>
          <p:cNvGrpSpPr/>
          <p:nvPr/>
        </p:nvGrpSpPr>
        <p:grpSpPr>
          <a:xfrm>
            <a:off x="182880" y="144926"/>
            <a:ext cx="11837324" cy="1284868"/>
            <a:chOff x="860" y="1423522"/>
            <a:chExt cx="2073080" cy="1815196"/>
          </a:xfrm>
        </p:grpSpPr>
        <p:sp>
          <p:nvSpPr>
            <p:cNvPr id="7" name="Yuvarlatılmış Dikdörtgen 6"/>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a:latin typeface="Verdana" panose="020B0604030504040204" pitchFamily="34" charset="0"/>
                  <a:ea typeface="Verdana" panose="020B0604030504040204" pitchFamily="34" charset="0"/>
                  <a:cs typeface="Verdana" panose="020B0604030504040204" pitchFamily="34" charset="0"/>
                </a:rPr>
                <a:t>Denizyoluyla Taşınacak Dolu Konteynerlerin Brüt Ağırlıklarının Tespiti Ve Bildirimi Hakkında Yönerge </a:t>
              </a:r>
              <a:endParaRPr lang="tr-TR" sz="2800" b="1" dirty="0" smtClean="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81941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9215022"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60</a:t>
            </a:fld>
            <a:endParaRPr lang="tr-T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 11"/>
          <p:cNvGrpSpPr/>
          <p:nvPr/>
        </p:nvGrpSpPr>
        <p:grpSpPr>
          <a:xfrm>
            <a:off x="149629" y="144927"/>
            <a:ext cx="11887201" cy="863742"/>
            <a:chOff x="860" y="1423522"/>
            <a:chExt cx="2073080" cy="1815196"/>
          </a:xfrm>
        </p:grpSpPr>
        <p:sp>
          <p:nvSpPr>
            <p:cNvPr id="13" name="Yuvarlatılmış Dikdörtgen 12"/>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PSC Uygulamaları</a:t>
              </a:r>
              <a:endParaRPr lang="tr-TR" sz="2800" b="1" i="1" dirty="0">
                <a:latin typeface="Verdana" panose="020B0604030504040204" pitchFamily="34" charset="0"/>
                <a:ea typeface="Verdana" panose="020B0604030504040204" pitchFamily="34" charset="0"/>
                <a:cs typeface="Verdana" panose="020B0604030504040204" pitchFamily="34" charset="0"/>
              </a:endParaRPr>
            </a:p>
          </p:txBody>
        </p:sp>
      </p:grpSp>
      <p:sp>
        <p:nvSpPr>
          <p:cNvPr id="15" name="Dikdörtgen 14"/>
          <p:cNvSpPr/>
          <p:nvPr/>
        </p:nvSpPr>
        <p:spPr>
          <a:xfrm>
            <a:off x="648393" y="2071613"/>
            <a:ext cx="11218356" cy="830997"/>
          </a:xfrm>
          <a:prstGeom prst="rect">
            <a:avLst/>
          </a:prstGeom>
        </p:spPr>
        <p:txBody>
          <a:bodyPr wrap="square">
            <a:spAutoFit/>
          </a:bodyPr>
          <a:lstStyle/>
          <a:p>
            <a:pPr algn="just"/>
            <a:r>
              <a:rPr lang="tr-TR" sz="2400" b="1" dirty="0" smtClean="0">
                <a:latin typeface="Verdana" panose="020B0604030504040204" pitchFamily="34" charset="0"/>
                <a:ea typeface="Verdana" panose="020B0604030504040204" pitchFamily="34" charset="0"/>
                <a:cs typeface="Verdana" panose="020B0604030504040204" pitchFamily="34" charset="0"/>
              </a:rPr>
              <a:t>Yeni SOLAS Kuralı PSC denetimlerinde uzmanların kontrol edeceği bir husus olabilir !!!</a:t>
            </a:r>
          </a:p>
        </p:txBody>
      </p:sp>
    </p:spTree>
    <p:extLst>
      <p:ext uri="{BB962C8B-B14F-4D97-AF65-F5344CB8AC3E}">
        <p14:creationId xmlns:p14="http://schemas.microsoft.com/office/powerpoint/2010/main" val="705035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464949" y="278969"/>
            <a:ext cx="11267268" cy="6276814"/>
            <a:chOff x="860" y="1345154"/>
            <a:chExt cx="2073080" cy="1815196"/>
          </a:xfrm>
          <a:solidFill>
            <a:srgbClr val="00B0F0"/>
          </a:solidFill>
        </p:grpSpPr>
        <p:sp>
          <p:nvSpPr>
            <p:cNvPr id="6" name="Yuvarlatılmış Dikdörtgen 5"/>
            <p:cNvSpPr/>
            <p:nvPr/>
          </p:nvSpPr>
          <p:spPr>
            <a:xfrm>
              <a:off x="860" y="1345154"/>
              <a:ext cx="2073080" cy="181519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89471" y="1349039"/>
              <a:ext cx="1895858" cy="8027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4800" b="1" dirty="0" smtClean="0">
                  <a:latin typeface="Verdana" panose="020B0604030504040204" pitchFamily="34" charset="0"/>
                  <a:ea typeface="Verdana" panose="020B0604030504040204" pitchFamily="34" charset="0"/>
                  <a:cs typeface="Verdana" panose="020B0604030504040204" pitchFamily="34" charset="0"/>
                </a:rPr>
                <a:t>“DBA Bilgisi Olmayan Konteynerler Gemilere Yüklenmeyecek !!!”</a:t>
              </a:r>
              <a:endParaRPr lang="tr-TR" sz="4800" b="1" dirty="0">
                <a:latin typeface="Verdana" panose="020B0604030504040204" pitchFamily="34" charset="0"/>
                <a:ea typeface="Verdana" panose="020B0604030504040204" pitchFamily="34" charset="0"/>
                <a:cs typeface="Verdana" panose="020B0604030504040204" pitchFamily="34" charset="0"/>
              </a:endParaRPr>
            </a:p>
          </p:txBody>
        </p:sp>
      </p:gr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324" y="3417376"/>
            <a:ext cx="3768991" cy="2665482"/>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253" y="3558982"/>
            <a:ext cx="4764540" cy="2382270"/>
          </a:xfrm>
          <a:prstGeom prst="rect">
            <a:avLst/>
          </a:prstGeom>
        </p:spPr>
      </p:pic>
      <p:sp>
        <p:nvSpPr>
          <p:cNvPr id="14" name="Dikdörtgen 13"/>
          <p:cNvSpPr/>
          <p:nvPr/>
        </p:nvSpPr>
        <p:spPr>
          <a:xfrm rot="1581605">
            <a:off x="5772641" y="4685710"/>
            <a:ext cx="5842505" cy="128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rot="9206551">
            <a:off x="5784074" y="4716969"/>
            <a:ext cx="5842505" cy="128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a:xfrm>
            <a:off x="9168539" y="637322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61</a:t>
            </a:fld>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 name="Dikdörtgen 2"/>
          <p:cNvSpPr/>
          <p:nvPr/>
        </p:nvSpPr>
        <p:spPr>
          <a:xfrm rot="20567774">
            <a:off x="3948578" y="4764836"/>
            <a:ext cx="588936" cy="126918"/>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47726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834735" y="4664990"/>
            <a:ext cx="10515600" cy="18133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Hakan ÖZTÜRK – Denizcilik </a:t>
            </a:r>
            <a:r>
              <a:rPr lang="tr-TR" sz="2000" dirty="0" err="1" smtClean="0">
                <a:latin typeface="Verdana" panose="020B0604030504040204" pitchFamily="34" charset="0"/>
                <a:ea typeface="Verdana" panose="020B0604030504040204" pitchFamily="34" charset="0"/>
                <a:cs typeface="Verdana" panose="020B0604030504040204" pitchFamily="34" charset="0"/>
              </a:rPr>
              <a:t>Sörvey</a:t>
            </a:r>
            <a:r>
              <a:rPr lang="tr-TR" sz="2000" dirty="0" smtClean="0">
                <a:latin typeface="Verdana" panose="020B0604030504040204" pitchFamily="34" charset="0"/>
                <a:ea typeface="Verdana" panose="020B0604030504040204" pitchFamily="34" charset="0"/>
                <a:cs typeface="Verdana" panose="020B0604030504040204" pitchFamily="34" charset="0"/>
              </a:rPr>
              <a:t> Mühendisi / UDHB TMKTGM</a:t>
            </a:r>
          </a:p>
          <a:p>
            <a:pPr marL="0" indent="0" algn="ctr">
              <a:buFont typeface="Arial" panose="020B0604020202020204" pitchFamily="34" charset="0"/>
              <a:buNone/>
            </a:pP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Tel: (0 312) 203 20 00 / Dahili: 3912</a:t>
            </a:r>
          </a:p>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Cep: 0 506 815 85 16</a:t>
            </a:r>
          </a:p>
          <a:p>
            <a:pPr marL="0" indent="0" algn="ctr">
              <a:buFont typeface="Arial" panose="020B0604020202020204" pitchFamily="34" charset="0"/>
              <a:buNone/>
            </a:pPr>
            <a:r>
              <a:rPr lang="tr-TR" sz="2000" dirty="0" smtClean="0">
                <a:latin typeface="Verdana" panose="020B0604030504040204" pitchFamily="34" charset="0"/>
                <a:ea typeface="Verdana" panose="020B0604030504040204" pitchFamily="34" charset="0"/>
                <a:cs typeface="Verdana" panose="020B0604030504040204" pitchFamily="34" charset="0"/>
              </a:rPr>
              <a:t>e-posta: </a:t>
            </a:r>
            <a:r>
              <a:rPr lang="tr-TR" sz="2000" dirty="0" smtClean="0">
                <a:latin typeface="Verdana" panose="020B0604030504040204" pitchFamily="34" charset="0"/>
                <a:ea typeface="Verdana" panose="020B0604030504040204" pitchFamily="34" charset="0"/>
                <a:cs typeface="Verdana" panose="020B0604030504040204" pitchFamily="34" charset="0"/>
                <a:hlinkClick r:id="rId3"/>
              </a:rPr>
              <a:t>hakan.ozturk@udhb.gov.tr</a:t>
            </a:r>
            <a:endParaRPr lang="tr-TR"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anose="020B0604020202020204" pitchFamily="34" charset="0"/>
              <a:buNone/>
            </a:pPr>
            <a:endParaRPr lang="tr-TR" sz="4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Resim 7"/>
          <p:cNvPicPr>
            <a:picLocks noChangeAspect="1"/>
          </p:cNvPicPr>
          <p:nvPr/>
        </p:nvPicPr>
        <p:blipFill>
          <a:blip r:embed="rId4"/>
          <a:stretch>
            <a:fillRect/>
          </a:stretch>
        </p:blipFill>
        <p:spPr>
          <a:xfrm>
            <a:off x="239437" y="182887"/>
            <a:ext cx="1988142" cy="1415485"/>
          </a:xfrm>
          <a:prstGeom prst="rect">
            <a:avLst/>
          </a:prstGeom>
        </p:spPr>
      </p:pic>
      <p:grpSp>
        <p:nvGrpSpPr>
          <p:cNvPr id="9" name="Grup 8"/>
          <p:cNvGrpSpPr/>
          <p:nvPr/>
        </p:nvGrpSpPr>
        <p:grpSpPr>
          <a:xfrm>
            <a:off x="1735810" y="2845552"/>
            <a:ext cx="8849531" cy="1051214"/>
            <a:chOff x="860" y="1361396"/>
            <a:chExt cx="2073080" cy="1815195"/>
          </a:xfrm>
        </p:grpSpPr>
        <p:sp>
          <p:nvSpPr>
            <p:cNvPr id="10" name="Yuvarlatılmış Dikdörtgen 9"/>
            <p:cNvSpPr/>
            <p:nvPr/>
          </p:nvSpPr>
          <p:spPr>
            <a:xfrm>
              <a:off x="860" y="1361396"/>
              <a:ext cx="2073080" cy="18151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200" b="1" dirty="0" smtClean="0">
                  <a:latin typeface="Verdana" panose="020B0604030504040204" pitchFamily="34" charset="0"/>
                  <a:ea typeface="Verdana" panose="020B0604030504040204" pitchFamily="34" charset="0"/>
                  <a:cs typeface="Verdana" panose="020B0604030504040204" pitchFamily="34" charset="0"/>
                </a:rPr>
                <a:t>Teşekkürler</a:t>
              </a:r>
              <a:endParaRPr lang="tr-TR" sz="32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12" name="Unvan 1"/>
          <p:cNvSpPr>
            <a:spLocks noGrp="1"/>
          </p:cNvSpPr>
          <p:nvPr>
            <p:ph type="title"/>
          </p:nvPr>
        </p:nvSpPr>
        <p:spPr>
          <a:xfrm>
            <a:off x="2778530" y="159848"/>
            <a:ext cx="8377150" cy="1256984"/>
          </a:xfrm>
        </p:spPr>
        <p:txBody>
          <a:bodyPr>
            <a:norm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İMEAK DTO ACENTE EĞİTİM SEMİNERİ</a:t>
            </a:r>
            <a:endParaRPr lang="tr-TR"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792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609500"/>
            <a:ext cx="10882745" cy="4791304"/>
          </a:xfrm>
        </p:spPr>
        <p:txBody>
          <a:bodyPr>
            <a:normAutofit/>
          </a:bodyPr>
          <a:lstStyle/>
          <a:p>
            <a:r>
              <a:rPr lang="tr-TR" sz="2400" b="1" dirty="0" smtClean="0">
                <a:latin typeface="Verdana" panose="020B0604030504040204" pitchFamily="34" charset="0"/>
                <a:ea typeface="Verdana" panose="020B0604030504040204" pitchFamily="34" charset="0"/>
                <a:cs typeface="Verdana" panose="020B0604030504040204" pitchFamily="34" charset="0"/>
              </a:rPr>
              <a:t>I. Bölüm: </a:t>
            </a:r>
            <a:r>
              <a:rPr lang="tr-TR" sz="2400" dirty="0" smtClean="0">
                <a:latin typeface="Verdana" panose="020B0604030504040204" pitchFamily="34" charset="0"/>
                <a:ea typeface="Verdana" panose="020B0604030504040204" pitchFamily="34" charset="0"/>
                <a:cs typeface="Verdana" panose="020B0604030504040204" pitchFamily="34" charset="0"/>
              </a:rPr>
              <a:t>Amaç, Kapsam, Dayanak ve Tanımlar</a:t>
            </a:r>
          </a:p>
          <a:p>
            <a:pPr marL="0" indent="0">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r>
              <a:rPr lang="tr-TR" sz="2400" b="1" dirty="0" smtClean="0">
                <a:latin typeface="Verdana" panose="020B0604030504040204" pitchFamily="34" charset="0"/>
                <a:ea typeface="Verdana" panose="020B0604030504040204" pitchFamily="34" charset="0"/>
                <a:cs typeface="Verdana" panose="020B0604030504040204" pitchFamily="34" charset="0"/>
              </a:rPr>
              <a:t>II. Bölüm: </a:t>
            </a:r>
            <a:r>
              <a:rPr lang="tr-TR" sz="2400" dirty="0">
                <a:latin typeface="Verdana" panose="020B0604030504040204" pitchFamily="34" charset="0"/>
                <a:ea typeface="Verdana" panose="020B0604030504040204" pitchFamily="34" charset="0"/>
                <a:cs typeface="Verdana" panose="020B0604030504040204" pitchFamily="34" charset="0"/>
              </a:rPr>
              <a:t>Konteynerlerin Brüt Ağırlıklarının Tespiti, Doğrulanması ve Bildirimine </a:t>
            </a:r>
            <a:r>
              <a:rPr lang="tr-TR" sz="2400" dirty="0" smtClean="0">
                <a:latin typeface="Verdana" panose="020B0604030504040204" pitchFamily="34" charset="0"/>
                <a:ea typeface="Verdana" panose="020B0604030504040204" pitchFamily="34" charset="0"/>
                <a:cs typeface="Verdana" panose="020B0604030504040204" pitchFamily="34" charset="0"/>
              </a:rPr>
              <a:t>İlişkin Kurallar</a:t>
            </a:r>
          </a:p>
          <a:p>
            <a:pPr marL="0" indent="0">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r>
              <a:rPr lang="tr-TR" sz="2400" b="1" dirty="0" smtClean="0">
                <a:latin typeface="Verdana" panose="020B0604030504040204" pitchFamily="34" charset="0"/>
                <a:ea typeface="Verdana" panose="020B0604030504040204" pitchFamily="34" charset="0"/>
                <a:cs typeface="Verdana" panose="020B0604030504040204" pitchFamily="34" charset="0"/>
              </a:rPr>
              <a:t>III. Bölüm: </a:t>
            </a:r>
            <a:r>
              <a:rPr lang="tr-TR" sz="2400" dirty="0" smtClean="0">
                <a:latin typeface="Verdana" panose="020B0604030504040204" pitchFamily="34" charset="0"/>
                <a:ea typeface="Verdana" panose="020B0604030504040204" pitchFamily="34" charset="0"/>
                <a:cs typeface="Verdana" panose="020B0604030504040204" pitchFamily="34" charset="0"/>
              </a:rPr>
              <a:t>Sorumluluklar</a:t>
            </a:r>
          </a:p>
          <a:p>
            <a:pPr marL="0" indent="0">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r>
              <a:rPr lang="tr-TR" sz="2400" b="1" dirty="0" smtClean="0">
                <a:latin typeface="Verdana" panose="020B0604030504040204" pitchFamily="34" charset="0"/>
                <a:ea typeface="Verdana" panose="020B0604030504040204" pitchFamily="34" charset="0"/>
                <a:cs typeface="Verdana" panose="020B0604030504040204" pitchFamily="34" charset="0"/>
              </a:rPr>
              <a:t>IV. Bölüm: </a:t>
            </a:r>
            <a:r>
              <a:rPr lang="tr-TR" sz="2400" dirty="0" smtClean="0">
                <a:latin typeface="Verdana" panose="020B0604030504040204" pitchFamily="34" charset="0"/>
                <a:ea typeface="Verdana" panose="020B0604030504040204" pitchFamily="34" charset="0"/>
                <a:cs typeface="Verdana" panose="020B0604030504040204" pitchFamily="34" charset="0"/>
              </a:rPr>
              <a:t>DBA Tespit Yöntemleri</a:t>
            </a:r>
          </a:p>
          <a:p>
            <a:pPr marL="0" indent="0">
              <a:buNone/>
            </a:pPr>
            <a:endParaRPr lang="tr-TR" sz="1200" dirty="0" smtClean="0">
              <a:latin typeface="Verdana" panose="020B0604030504040204" pitchFamily="34" charset="0"/>
              <a:ea typeface="Verdana" panose="020B0604030504040204" pitchFamily="34" charset="0"/>
              <a:cs typeface="Verdana" panose="020B0604030504040204" pitchFamily="34" charset="0"/>
            </a:endParaRPr>
          </a:p>
          <a:p>
            <a:r>
              <a:rPr lang="tr-TR" sz="2400" b="1" dirty="0" smtClean="0">
                <a:latin typeface="Verdana" panose="020B0604030504040204" pitchFamily="34" charset="0"/>
                <a:ea typeface="Verdana" panose="020B0604030504040204" pitchFamily="34" charset="0"/>
                <a:cs typeface="Verdana" panose="020B0604030504040204" pitchFamily="34" charset="0"/>
              </a:rPr>
              <a:t>V. Bölüm: </a:t>
            </a:r>
            <a:r>
              <a:rPr lang="tr-TR" sz="2400" dirty="0" smtClean="0">
                <a:latin typeface="Verdana" panose="020B0604030504040204" pitchFamily="34" charset="0"/>
                <a:ea typeface="Verdana" panose="020B0604030504040204" pitchFamily="34" charset="0"/>
                <a:cs typeface="Verdana" panose="020B0604030504040204" pitchFamily="34" charset="0"/>
              </a:rPr>
              <a:t>Belge Ücreti ve Süresi, Denetim ve İdari Yaptırımlar</a:t>
            </a:r>
          </a:p>
          <a:p>
            <a:pPr marL="0" indent="0">
              <a:buNone/>
            </a:pPr>
            <a:endParaRPr lang="tr-TR" sz="1200" dirty="0">
              <a:latin typeface="Verdana" panose="020B0604030504040204" pitchFamily="34" charset="0"/>
              <a:ea typeface="Verdana" panose="020B0604030504040204" pitchFamily="34" charset="0"/>
              <a:cs typeface="Verdana" panose="020B0604030504040204" pitchFamily="34" charset="0"/>
            </a:endParaRPr>
          </a:p>
          <a:p>
            <a:r>
              <a:rPr lang="tr-TR" sz="2400" b="1" dirty="0" smtClean="0">
                <a:latin typeface="Verdana" panose="020B0604030504040204" pitchFamily="34" charset="0"/>
                <a:ea typeface="Verdana" panose="020B0604030504040204" pitchFamily="34" charset="0"/>
                <a:cs typeface="Verdana" panose="020B0604030504040204" pitchFamily="34" charset="0"/>
              </a:rPr>
              <a:t>VI. Bölüm: </a:t>
            </a:r>
            <a:r>
              <a:rPr lang="tr-TR" sz="2400" dirty="0" smtClean="0">
                <a:latin typeface="Verdana" panose="020B0604030504040204" pitchFamily="34" charset="0"/>
                <a:ea typeface="Verdana" panose="020B0604030504040204" pitchFamily="34" charset="0"/>
                <a:cs typeface="Verdana" panose="020B0604030504040204" pitchFamily="34" charset="0"/>
              </a:rPr>
              <a:t>Çeşitli ve Son Hükümler</a:t>
            </a:r>
            <a:endParaRPr lang="tr-T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77004" y="6339725"/>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7</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688850"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1964262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8824" y="2291125"/>
            <a:ext cx="10882745" cy="2048100"/>
          </a:xfrm>
        </p:spPr>
        <p:txBody>
          <a:bodyPr>
            <a:normAutofit/>
          </a:bodyPr>
          <a:lstStyle/>
          <a:p>
            <a:pPr marL="0" indent="0" algn="ctr">
              <a:buNone/>
            </a:pPr>
            <a:r>
              <a:rPr lang="tr-TR" sz="2400" b="1" dirty="0" smtClean="0">
                <a:latin typeface="Verdana" panose="020B0604030504040204" pitchFamily="34" charset="0"/>
                <a:ea typeface="Verdana" panose="020B0604030504040204" pitchFamily="34" charset="0"/>
                <a:cs typeface="Verdana" panose="020B0604030504040204" pitchFamily="34" charset="0"/>
              </a:rPr>
              <a:t>I. BÖLÜM</a:t>
            </a:r>
          </a:p>
          <a:p>
            <a:pPr marL="0" indent="0" algn="ctr">
              <a:buNone/>
            </a:pPr>
            <a:endParaRPr lang="tr-TR" sz="24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2400" dirty="0" smtClean="0">
                <a:latin typeface="Verdana" panose="020B0604030504040204" pitchFamily="34" charset="0"/>
                <a:ea typeface="Verdana" panose="020B0604030504040204" pitchFamily="34" charset="0"/>
                <a:cs typeface="Verdana" panose="020B0604030504040204" pitchFamily="34" charset="0"/>
              </a:rPr>
              <a:t>Amaç, Kapsam, Dayanak ve Tanımlar</a:t>
            </a:r>
          </a:p>
        </p:txBody>
      </p:sp>
      <p:sp>
        <p:nvSpPr>
          <p:cNvPr id="4" name="Slayt Numarası Yer Tutucusu 3"/>
          <p:cNvSpPr>
            <a:spLocks noGrp="1"/>
          </p:cNvSpPr>
          <p:nvPr>
            <p:ph type="sldNum" sz="quarter" idx="12"/>
          </p:nvPr>
        </p:nvSpPr>
        <p:spPr>
          <a:xfrm>
            <a:off x="929222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8</a:t>
            </a:fld>
            <a:endParaRPr lang="tr-TR">
              <a:latin typeface="Verdana" panose="020B0604030504040204" pitchFamily="34" charset="0"/>
              <a:ea typeface="Verdana" panose="020B0604030504040204" pitchFamily="34" charset="0"/>
              <a:cs typeface="Verdana" panose="020B0604030504040204" pitchFamily="34" charset="0"/>
            </a:endParaRPr>
          </a:p>
        </p:txBody>
      </p:sp>
      <p:sp>
        <p:nvSpPr>
          <p:cNvPr id="8" name="Yuvarlatılmış Dikdörtgen 4"/>
          <p:cNvSpPr/>
          <p:nvPr/>
        </p:nvSpPr>
        <p:spPr>
          <a:xfrm>
            <a:off x="688850" y="246799"/>
            <a:ext cx="10825383" cy="115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a:t>
            </a:r>
          </a:p>
        </p:txBody>
      </p:sp>
      <p:grpSp>
        <p:nvGrpSpPr>
          <p:cNvPr id="9" name="Grup 8"/>
          <p:cNvGrpSpPr/>
          <p:nvPr/>
        </p:nvGrpSpPr>
        <p:grpSpPr>
          <a:xfrm>
            <a:off x="182880" y="144926"/>
            <a:ext cx="11837324" cy="885853"/>
            <a:chOff x="860" y="1423522"/>
            <a:chExt cx="2073080" cy="1815196"/>
          </a:xfrm>
        </p:grpSpPr>
        <p:sp>
          <p:nvSpPr>
            <p:cNvPr id="10" name="Yuvarlatılmış Dikdörtgen 9"/>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3000" b="1" dirty="0" smtClean="0">
                  <a:latin typeface="Verdana" panose="020B0604030504040204" pitchFamily="34" charset="0"/>
                  <a:ea typeface="Verdana" panose="020B0604030504040204" pitchFamily="34" charset="0"/>
                  <a:cs typeface="Verdana" panose="020B0604030504040204" pitchFamily="34" charset="0"/>
                </a:rPr>
                <a:t>YÖNERGE</a:t>
              </a:r>
            </a:p>
          </p:txBody>
        </p:sp>
      </p:grpSp>
    </p:spTree>
    <p:extLst>
      <p:ext uri="{BB962C8B-B14F-4D97-AF65-F5344CB8AC3E}">
        <p14:creationId xmlns:p14="http://schemas.microsoft.com/office/powerpoint/2010/main" val="210050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659375"/>
            <a:ext cx="10882745" cy="4608424"/>
          </a:xfrm>
        </p:spPr>
        <p:txBody>
          <a:bodyPr>
            <a:normAutofit fontScale="77500" lnSpcReduction="20000"/>
          </a:bodyPr>
          <a:lstStyle/>
          <a:p>
            <a:r>
              <a:rPr lang="tr-TR" b="1" dirty="0" smtClean="0">
                <a:latin typeface="Verdana" panose="020B0604030504040204" pitchFamily="34" charset="0"/>
                <a:ea typeface="Verdana" panose="020B0604030504040204" pitchFamily="34" charset="0"/>
                <a:cs typeface="Verdana" panose="020B0604030504040204" pitchFamily="34" charset="0"/>
              </a:rPr>
              <a:t>Amaç </a:t>
            </a:r>
            <a:r>
              <a:rPr lang="tr-TR" sz="2600" b="1" i="1" dirty="0" smtClean="0">
                <a:latin typeface="Verdana" panose="020B0604030504040204" pitchFamily="34" charset="0"/>
                <a:ea typeface="Verdana" panose="020B0604030504040204" pitchFamily="34" charset="0"/>
                <a:cs typeface="Verdana" panose="020B0604030504040204" pitchFamily="34" charset="0"/>
              </a:rPr>
              <a:t>(madde 1)</a:t>
            </a:r>
            <a:r>
              <a:rPr lang="tr-TR" b="1" dirty="0" smtClean="0">
                <a:latin typeface="Verdana" panose="020B0604030504040204" pitchFamily="34" charset="0"/>
                <a:ea typeface="Verdana" panose="020B0604030504040204" pitchFamily="34" charset="0"/>
                <a:cs typeface="Verdana" panose="020B0604030504040204" pitchFamily="34" charset="0"/>
              </a:rPr>
              <a:t>: </a:t>
            </a:r>
          </a:p>
          <a:p>
            <a:pPr marL="266700" indent="0" algn="just">
              <a:buNone/>
            </a:pPr>
            <a:endParaRPr lang="tr-TR" sz="1400" dirty="0" smtClean="0">
              <a:latin typeface="Verdana" panose="020B0604030504040204" pitchFamily="34" charset="0"/>
              <a:ea typeface="Verdana" panose="020B0604030504040204" pitchFamily="34" charset="0"/>
              <a:cs typeface="Verdana" panose="020B0604030504040204" pitchFamily="34" charset="0"/>
            </a:endParaRPr>
          </a:p>
          <a:p>
            <a:pPr marL="266700" indent="0" algn="just">
              <a:buNone/>
            </a:pPr>
            <a:r>
              <a:rPr lang="tr-TR" dirty="0" smtClean="0">
                <a:latin typeface="Verdana" panose="020B0604030504040204" pitchFamily="34" charset="0"/>
                <a:ea typeface="Verdana" panose="020B0604030504040204" pitchFamily="34" charset="0"/>
                <a:cs typeface="Verdana" panose="020B0604030504040204" pitchFamily="34" charset="0"/>
              </a:rPr>
              <a:t>Denizyolu </a:t>
            </a:r>
            <a:r>
              <a:rPr lang="tr-TR" dirty="0">
                <a:latin typeface="Verdana" panose="020B0604030504040204" pitchFamily="34" charset="0"/>
                <a:ea typeface="Verdana" panose="020B0604030504040204" pitchFamily="34" charset="0"/>
                <a:cs typeface="Verdana" panose="020B0604030504040204" pitchFamily="34" charset="0"/>
              </a:rPr>
              <a:t>taşımacılığının daha emniyetli ve güvenli bir şekilde gerçekleştirilmesini </a:t>
            </a:r>
            <a:r>
              <a:rPr lang="tr-TR" dirty="0" smtClean="0">
                <a:latin typeface="Verdana" panose="020B0604030504040204" pitchFamily="34" charset="0"/>
                <a:ea typeface="Verdana" panose="020B0604030504040204" pitchFamily="34" charset="0"/>
                <a:cs typeface="Verdana" panose="020B0604030504040204" pitchFamily="34" charset="0"/>
              </a:rPr>
              <a:t>sağlamaktır. </a:t>
            </a:r>
          </a:p>
          <a:p>
            <a:pPr marL="0" indent="0" algn="just">
              <a:buNone/>
            </a:pPr>
            <a:endParaRPr lang="tr-TR" sz="1500" dirty="0" smtClean="0">
              <a:latin typeface="Verdana" panose="020B0604030504040204" pitchFamily="34" charset="0"/>
              <a:ea typeface="Verdana" panose="020B0604030504040204" pitchFamily="34" charset="0"/>
              <a:cs typeface="Verdana" panose="020B0604030504040204" pitchFamily="34" charset="0"/>
            </a:endParaRPr>
          </a:p>
          <a:p>
            <a:pPr algn="just"/>
            <a:r>
              <a:rPr lang="tr-TR" b="1" dirty="0" smtClean="0">
                <a:latin typeface="Verdana" panose="020B0604030504040204" pitchFamily="34" charset="0"/>
                <a:ea typeface="Verdana" panose="020B0604030504040204" pitchFamily="34" charset="0"/>
                <a:cs typeface="Verdana" panose="020B0604030504040204" pitchFamily="34" charset="0"/>
              </a:rPr>
              <a:t>Kapsam </a:t>
            </a:r>
            <a:r>
              <a:rPr lang="tr-TR" sz="2600" b="1" i="1" dirty="0" smtClean="0">
                <a:latin typeface="Verdana" panose="020B0604030504040204" pitchFamily="34" charset="0"/>
                <a:ea typeface="Verdana" panose="020B0604030504040204" pitchFamily="34" charset="0"/>
                <a:cs typeface="Verdana" panose="020B0604030504040204" pitchFamily="34" charset="0"/>
              </a:rPr>
              <a:t>(madde 2)</a:t>
            </a:r>
            <a:r>
              <a:rPr lang="tr-TR" b="1"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tr-TR" sz="1400" dirty="0">
              <a:latin typeface="Verdana" panose="020B0604030504040204" pitchFamily="34" charset="0"/>
              <a:ea typeface="Verdana" panose="020B0604030504040204" pitchFamily="34" charset="0"/>
              <a:cs typeface="Verdana" panose="020B0604030504040204" pitchFamily="34" charset="0"/>
            </a:endParaRPr>
          </a:p>
          <a:p>
            <a:pPr marL="639763" indent="-45720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Denizyoluyla </a:t>
            </a:r>
            <a:r>
              <a:rPr lang="tr-TR" dirty="0">
                <a:latin typeface="Verdana" panose="020B0604030504040204" pitchFamily="34" charset="0"/>
                <a:ea typeface="Verdana" panose="020B0604030504040204" pitchFamily="34" charset="0"/>
                <a:cs typeface="Verdana" panose="020B0604030504040204" pitchFamily="34" charset="0"/>
              </a:rPr>
              <a:t>taşınmak üzere ülkemiz </a:t>
            </a:r>
            <a:r>
              <a:rPr lang="tr-TR" dirty="0" smtClean="0">
                <a:latin typeface="Verdana" panose="020B0604030504040204" pitchFamily="34" charset="0"/>
                <a:ea typeface="Verdana" panose="020B0604030504040204" pitchFamily="34" charset="0"/>
                <a:cs typeface="Verdana" panose="020B0604030504040204" pitchFamily="34" charset="0"/>
              </a:rPr>
              <a:t>limanlarında </a:t>
            </a:r>
            <a:r>
              <a:rPr lang="tr-TR" dirty="0">
                <a:latin typeface="Verdana" panose="020B0604030504040204" pitchFamily="34" charset="0"/>
                <a:ea typeface="Verdana" panose="020B0604030504040204" pitchFamily="34" charset="0"/>
                <a:cs typeface="Verdana" panose="020B0604030504040204" pitchFamily="34" charset="0"/>
              </a:rPr>
              <a:t>gemilere yüklenecek olan dolu </a:t>
            </a:r>
            <a:r>
              <a:rPr lang="tr-TR" dirty="0" smtClean="0">
                <a:latin typeface="Verdana" panose="020B0604030504040204" pitchFamily="34" charset="0"/>
                <a:ea typeface="Verdana" panose="020B0604030504040204" pitchFamily="34" charset="0"/>
                <a:cs typeface="Verdana" panose="020B0604030504040204" pitchFamily="34" charset="0"/>
              </a:rPr>
              <a:t>konteynerler,</a:t>
            </a:r>
          </a:p>
          <a:p>
            <a:pPr marL="182563" indent="0">
              <a:buNone/>
            </a:pPr>
            <a:endParaRPr lang="tr-TR" sz="1700" dirty="0">
              <a:latin typeface="Verdana" panose="020B0604030504040204" pitchFamily="34" charset="0"/>
              <a:ea typeface="Verdana" panose="020B0604030504040204" pitchFamily="34" charset="0"/>
              <a:cs typeface="Verdana" panose="020B0604030504040204" pitchFamily="34" charset="0"/>
            </a:endParaRPr>
          </a:p>
          <a:p>
            <a:pPr marL="639763" indent="-45720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Yükletenler, </a:t>
            </a:r>
            <a:r>
              <a:rPr lang="tr-TR" dirty="0">
                <a:latin typeface="Verdana" panose="020B0604030504040204" pitchFamily="34" charset="0"/>
                <a:ea typeface="Verdana" panose="020B0604030504040204" pitchFamily="34" charset="0"/>
                <a:cs typeface="Verdana" panose="020B0604030504040204" pitchFamily="34" charset="0"/>
              </a:rPr>
              <a:t>hat </a:t>
            </a:r>
            <a:r>
              <a:rPr lang="tr-TR" dirty="0" smtClean="0">
                <a:latin typeface="Verdana" panose="020B0604030504040204" pitchFamily="34" charset="0"/>
                <a:ea typeface="Verdana" panose="020B0604030504040204" pitchFamily="34" charset="0"/>
                <a:cs typeface="Verdana" panose="020B0604030504040204" pitchFamily="34" charset="0"/>
              </a:rPr>
              <a:t>operatörleri, </a:t>
            </a:r>
            <a:r>
              <a:rPr lang="tr-TR" dirty="0">
                <a:latin typeface="Verdana" panose="020B0604030504040204" pitchFamily="34" charset="0"/>
                <a:ea typeface="Verdana" panose="020B0604030504040204" pitchFamily="34" charset="0"/>
                <a:cs typeface="Verdana" panose="020B0604030504040204" pitchFamily="34" charset="0"/>
              </a:rPr>
              <a:t>taşıma işleri </a:t>
            </a:r>
            <a:r>
              <a:rPr lang="tr-TR" dirty="0" smtClean="0">
                <a:latin typeface="Verdana" panose="020B0604030504040204" pitchFamily="34" charset="0"/>
                <a:ea typeface="Verdana" panose="020B0604030504040204" pitchFamily="34" charset="0"/>
                <a:cs typeface="Verdana" panose="020B0604030504040204" pitchFamily="34" charset="0"/>
              </a:rPr>
              <a:t>organizatörleri, </a:t>
            </a:r>
            <a:r>
              <a:rPr lang="tr-TR" dirty="0">
                <a:latin typeface="Verdana" panose="020B0604030504040204" pitchFamily="34" charset="0"/>
                <a:ea typeface="Verdana" panose="020B0604030504040204" pitchFamily="34" charset="0"/>
                <a:cs typeface="Verdana" panose="020B0604030504040204" pitchFamily="34" charset="0"/>
              </a:rPr>
              <a:t>kıyı tesisi </a:t>
            </a:r>
            <a:r>
              <a:rPr lang="tr-TR" dirty="0" smtClean="0">
                <a:latin typeface="Verdana" panose="020B0604030504040204" pitchFamily="34" charset="0"/>
                <a:ea typeface="Verdana" panose="020B0604030504040204" pitchFamily="34" charset="0"/>
                <a:cs typeface="Verdana" panose="020B0604030504040204" pitchFamily="34" charset="0"/>
              </a:rPr>
              <a:t>işleticileri, taşıyanlar </a:t>
            </a:r>
            <a:r>
              <a:rPr lang="tr-TR" dirty="0">
                <a:latin typeface="Verdana" panose="020B0604030504040204" pitchFamily="34" charset="0"/>
                <a:ea typeface="Verdana" panose="020B0604030504040204" pitchFamily="34" charset="0"/>
                <a:cs typeface="Verdana" panose="020B0604030504040204" pitchFamily="34" charset="0"/>
              </a:rPr>
              <a:t>ve tartı aleti </a:t>
            </a:r>
            <a:r>
              <a:rPr lang="tr-TR" dirty="0" smtClean="0">
                <a:latin typeface="Verdana" panose="020B0604030504040204" pitchFamily="34" charset="0"/>
                <a:ea typeface="Verdana" panose="020B0604030504040204" pitchFamily="34" charset="0"/>
                <a:cs typeface="Verdana" panose="020B0604030504040204" pitchFamily="34" charset="0"/>
              </a:rPr>
              <a:t>operatörleri, </a:t>
            </a:r>
          </a:p>
          <a:p>
            <a:pPr marL="182563" indent="0" algn="just">
              <a:buNone/>
            </a:pPr>
            <a:endParaRPr lang="tr-TR" sz="1700" dirty="0">
              <a:latin typeface="Verdana" panose="020B0604030504040204" pitchFamily="34" charset="0"/>
              <a:ea typeface="Verdana" panose="020B0604030504040204" pitchFamily="34" charset="0"/>
              <a:cs typeface="Verdana" panose="020B0604030504040204" pitchFamily="34" charset="0"/>
            </a:endParaRPr>
          </a:p>
          <a:p>
            <a:pPr marL="639763" indent="-45720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SOLAS 74 </a:t>
            </a:r>
            <a:r>
              <a:rPr lang="tr-TR" dirty="0">
                <a:latin typeface="Verdana" panose="020B0604030504040204" pitchFamily="34" charset="0"/>
                <a:ea typeface="Verdana" panose="020B0604030504040204" pitchFamily="34" charset="0"/>
                <a:cs typeface="Verdana" panose="020B0604030504040204" pitchFamily="34" charset="0"/>
              </a:rPr>
              <a:t>Bölüm 6 hükümlerine tabi olan ve dolu konteynerlerin yükleneceği </a:t>
            </a:r>
            <a:r>
              <a:rPr lang="tr-TR" dirty="0" smtClean="0">
                <a:latin typeface="Verdana" panose="020B0604030504040204" pitchFamily="34" charset="0"/>
                <a:ea typeface="Verdana" panose="020B0604030504040204" pitchFamily="34" charset="0"/>
                <a:cs typeface="Verdana" panose="020B0604030504040204" pitchFamily="34" charset="0"/>
              </a:rPr>
              <a:t>gemiler.</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2"/>
          </p:nvPr>
        </p:nvSpPr>
        <p:spPr>
          <a:xfrm>
            <a:off x="9258975" y="6356350"/>
            <a:ext cx="2743200" cy="365125"/>
          </a:xfrm>
        </p:spPr>
        <p:txBody>
          <a:bodyPr/>
          <a:lstStyle/>
          <a:p>
            <a:fld id="{F3AC640D-BA70-4E29-8800-8AD267750801}" type="slidenum">
              <a:rPr lang="tr-TR" smtClean="0">
                <a:latin typeface="Verdana" panose="020B0604030504040204" pitchFamily="34" charset="0"/>
                <a:ea typeface="Verdana" panose="020B0604030504040204" pitchFamily="34" charset="0"/>
                <a:cs typeface="Verdana" panose="020B0604030504040204" pitchFamily="34" charset="0"/>
              </a:rPr>
              <a:t>9</a:t>
            </a:fld>
            <a:endParaRPr lang="tr-TR">
              <a:latin typeface="Verdana" panose="020B0604030504040204" pitchFamily="34" charset="0"/>
              <a:ea typeface="Verdana" panose="020B0604030504040204" pitchFamily="34" charset="0"/>
              <a:cs typeface="Verdana" panose="020B0604030504040204" pitchFamily="34" charset="0"/>
            </a:endParaRPr>
          </a:p>
        </p:txBody>
      </p:sp>
      <p:grpSp>
        <p:nvGrpSpPr>
          <p:cNvPr id="6" name="Grup 5"/>
          <p:cNvGrpSpPr/>
          <p:nvPr/>
        </p:nvGrpSpPr>
        <p:grpSpPr>
          <a:xfrm>
            <a:off x="182880" y="144926"/>
            <a:ext cx="11837324" cy="785528"/>
            <a:chOff x="860" y="1423522"/>
            <a:chExt cx="2073080" cy="1815196"/>
          </a:xfrm>
        </p:grpSpPr>
        <p:sp>
          <p:nvSpPr>
            <p:cNvPr id="7" name="Yuvarlatılmış Dikdörtgen 6"/>
            <p:cNvSpPr/>
            <p:nvPr/>
          </p:nvSpPr>
          <p:spPr>
            <a:xfrm>
              <a:off x="860" y="1423522"/>
              <a:ext cx="2073080" cy="18151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Yuvarlatılmış Dikdörtgen 4"/>
            <p:cNvSpPr/>
            <p:nvPr/>
          </p:nvSpPr>
          <p:spPr>
            <a:xfrm>
              <a:off x="89471" y="1450007"/>
              <a:ext cx="1895858" cy="16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r>
                <a:rPr lang="tr-TR" sz="2800" b="1" dirty="0" smtClean="0">
                  <a:latin typeface="Verdana" panose="020B0604030504040204" pitchFamily="34" charset="0"/>
                  <a:ea typeface="Verdana" panose="020B0604030504040204" pitchFamily="34" charset="0"/>
                  <a:cs typeface="Verdana" panose="020B0604030504040204" pitchFamily="34" charset="0"/>
                </a:rPr>
                <a:t>YÖNERGE I. BÖLÜM</a:t>
              </a:r>
            </a:p>
          </p:txBody>
        </p:sp>
      </p:grpSp>
    </p:spTree>
    <p:extLst>
      <p:ext uri="{BB962C8B-B14F-4D97-AF65-F5344CB8AC3E}">
        <p14:creationId xmlns:p14="http://schemas.microsoft.com/office/powerpoint/2010/main" val="9177319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F75F29-7E25-4A62-A3F2-00D9EBC4D13E}"/>
</file>

<file path=customXml/itemProps2.xml><?xml version="1.0" encoding="utf-8"?>
<ds:datastoreItem xmlns:ds="http://schemas.openxmlformats.org/officeDocument/2006/customXml" ds:itemID="{8F5FB35A-BF35-4C61-9C13-AC8A81D29379}"/>
</file>

<file path=customXml/itemProps3.xml><?xml version="1.0" encoding="utf-8"?>
<ds:datastoreItem xmlns:ds="http://schemas.openxmlformats.org/officeDocument/2006/customXml" ds:itemID="{A56A2463-28C6-4805-AD84-ED43CF87C029}"/>
</file>

<file path=docProps/app.xml><?xml version="1.0" encoding="utf-8"?>
<Properties xmlns="http://schemas.openxmlformats.org/officeDocument/2006/extended-properties" xmlns:vt="http://schemas.openxmlformats.org/officeDocument/2006/docPropsVTypes">
  <TotalTime>1710</TotalTime>
  <Words>4066</Words>
  <Application>Microsoft Office PowerPoint</Application>
  <PresentationFormat>Geniş ekran</PresentationFormat>
  <Paragraphs>516</Paragraphs>
  <Slides>62</Slides>
  <Notes>28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62</vt:i4>
      </vt:variant>
    </vt:vector>
  </HeadingPairs>
  <TitlesOfParts>
    <vt:vector size="68" baseType="lpstr">
      <vt:lpstr>Arial</vt:lpstr>
      <vt:lpstr>Calibri</vt:lpstr>
      <vt:lpstr>Calibri Light</vt:lpstr>
      <vt:lpstr>Verdana</vt:lpstr>
      <vt:lpstr>Wingdings</vt:lpstr>
      <vt:lpstr>Office Teması</vt:lpstr>
      <vt:lpstr>İMEAK DTO ACENTE EĞİTİM SEMİNERİ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İMEAK DTO ACENTE EĞİTİM SEMİNERİ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ÖZTÜRK</dc:creator>
  <cp:lastModifiedBy>Fatmanur NOMER</cp:lastModifiedBy>
  <cp:revision>293</cp:revision>
  <dcterms:created xsi:type="dcterms:W3CDTF">2016-03-28T12:52:33Z</dcterms:created>
  <dcterms:modified xsi:type="dcterms:W3CDTF">2016-06-20T13:09:14Z</dcterms:modified>
</cp:coreProperties>
</file>